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notesMasterIdLst>
    <p:notesMasterId r:id="rId18"/>
  </p:notesMasterIdLst>
  <p:sldIdLst>
    <p:sldId id="278" r:id="rId2"/>
    <p:sldId id="257" r:id="rId3"/>
    <p:sldId id="258" r:id="rId4"/>
    <p:sldId id="290" r:id="rId5"/>
    <p:sldId id="294" r:id="rId6"/>
    <p:sldId id="293" r:id="rId7"/>
    <p:sldId id="295" r:id="rId8"/>
    <p:sldId id="283" r:id="rId9"/>
    <p:sldId id="282" r:id="rId10"/>
    <p:sldId id="261" r:id="rId11"/>
    <p:sldId id="284" r:id="rId12"/>
    <p:sldId id="269" r:id="rId13"/>
    <p:sldId id="286" r:id="rId14"/>
    <p:sldId id="287" r:id="rId15"/>
    <p:sldId id="274" r:id="rId16"/>
    <p:sldId id="288"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104" d="100"/>
          <a:sy n="104" d="100"/>
        </p:scale>
        <p:origin x="144" y="2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Lenovo%20IdeaCentre\DigiHaul%20Interview\Data\bookings_processed.csv"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Lenovo%20IdeaCentre\DigiHaul%20Interview\Data\bookings_processed.csv"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Lenovo%20IdeaCentre\DigiHaul%20Interview\Data\prediction.csv" TargetMode="External"/><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Reached Delivery Location</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dLbls>
          <c:showLegendKey val="0"/>
          <c:showVal val="0"/>
          <c:showCatName val="0"/>
          <c:showSerName val="0"/>
          <c:showPercent val="0"/>
          <c:showBubbleSize val="0"/>
          <c:showLeaderLines val="0"/>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2200" b="1" i="0" u="none" strike="noStrike" kern="1200" baseline="0">
              <a:solidFill>
                <a:schemeClr val="dk1">
                  <a:lumMod val="75000"/>
                  <a:lumOff val="25000"/>
                </a:schemeClr>
              </a:solidFill>
              <a:latin typeface="+mn-lt"/>
              <a:ea typeface="+mn-ea"/>
              <a:cs typeface="+mn-cs"/>
            </a:defRPr>
          </a:pPr>
          <a:endParaRPr lang="en-US"/>
        </a:p>
      </c:txPr>
    </c:title>
    <c:autoTitleDeleted val="0"/>
    <c:view3D>
      <c:rotX val="5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dPt>
            <c:idx val="0"/>
            <c:bubble3D val="0"/>
            <c:spPr>
              <a:solidFill>
                <a:srgbClr val="FFC000"/>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1-7DAD-4CBF-85F5-453402F16812}"/>
              </c:ext>
            </c:extLst>
          </c:dPt>
          <c:dPt>
            <c:idx val="1"/>
            <c:bubble3D val="0"/>
            <c:spPr>
              <a:solidFill>
                <a:schemeClr val="accent2"/>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3-7DAD-4CBF-85F5-453402F16812}"/>
              </c:ext>
            </c:extLst>
          </c:dPt>
          <c:dPt>
            <c:idx val="2"/>
            <c:bubble3D val="0"/>
            <c:spPr>
              <a:solidFill>
                <a:schemeClr val="accent3"/>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5-7DAD-4CBF-85F5-453402F16812}"/>
              </c:ext>
            </c:extLst>
          </c:dPt>
          <c:dLbls>
            <c:dLbl>
              <c:idx val="1"/>
              <c:layout>
                <c:manualLayout>
                  <c:x val="-3.6730971128608944E-2"/>
                  <c:y val="3.8965441819772489E-2"/>
                </c:manualLayout>
              </c:layout>
              <c:dLblPos val="bestFit"/>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3-7DAD-4CBF-85F5-453402F16812}"/>
                </c:ext>
              </c:extLst>
            </c:dLbl>
            <c:dLbl>
              <c:idx val="2"/>
              <c:layout>
                <c:manualLayout>
                  <c:x val="2.7049431321084866E-2"/>
                  <c:y val="-4.9406167979002664E-2"/>
                </c:manualLayout>
              </c:layout>
              <c:dLblPos val="bestFit"/>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5-7DAD-4CBF-85F5-453402F16812}"/>
                </c:ext>
              </c:extLst>
            </c:dLbl>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33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strRef>
              <c:f>Sheet1!$A$9:$A$11</c:f>
              <c:strCache>
                <c:ptCount val="3"/>
                <c:pt idx="0">
                  <c:v>Haven't Reached Destination</c:v>
                </c:pt>
                <c:pt idx="1">
                  <c:v>Reached Destination On Time</c:v>
                </c:pt>
                <c:pt idx="2">
                  <c:v>Reached Destination Late</c:v>
                </c:pt>
              </c:strCache>
            </c:strRef>
          </c:cat>
          <c:val>
            <c:numRef>
              <c:f>Sheet1!$B$9:$B$11</c:f>
              <c:numCache>
                <c:formatCode>General</c:formatCode>
                <c:ptCount val="3"/>
                <c:pt idx="0">
                  <c:v>2656</c:v>
                </c:pt>
                <c:pt idx="1">
                  <c:v>444</c:v>
                </c:pt>
                <c:pt idx="2">
                  <c:v>141</c:v>
                </c:pt>
              </c:numCache>
            </c:numRef>
          </c:val>
          <c:extLst>
            <c:ext xmlns:c16="http://schemas.microsoft.com/office/drawing/2014/chart" uri="{C3380CC4-5D6E-409C-BE32-E72D297353CC}">
              <c16:uniqueId val="{00000006-7DAD-4CBF-85F5-453402F16812}"/>
            </c:ext>
          </c:extLst>
        </c:ser>
        <c:ser>
          <c:idx val="1"/>
          <c:order val="1"/>
          <c:dPt>
            <c:idx val="0"/>
            <c:bubble3D val="0"/>
            <c:spPr>
              <a:solidFill>
                <a:schemeClr val="accent1"/>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8-7DAD-4CBF-85F5-453402F16812}"/>
              </c:ext>
            </c:extLst>
          </c:dPt>
          <c:dPt>
            <c:idx val="1"/>
            <c:bubble3D val="0"/>
            <c:spPr>
              <a:solidFill>
                <a:schemeClr val="accent2"/>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A-7DAD-4CBF-85F5-453402F16812}"/>
              </c:ext>
            </c:extLst>
          </c:dPt>
          <c:dPt>
            <c:idx val="2"/>
            <c:bubble3D val="0"/>
            <c:spPr>
              <a:solidFill>
                <a:schemeClr val="accent3"/>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C-7DAD-4CBF-85F5-453402F16812}"/>
              </c:ext>
            </c:extLst>
          </c:dPt>
          <c:dLbls>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33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strRef>
              <c:f>Sheet1!$A$9:$A$11</c:f>
              <c:strCache>
                <c:ptCount val="3"/>
                <c:pt idx="0">
                  <c:v>Haven't Reached Destination</c:v>
                </c:pt>
                <c:pt idx="1">
                  <c:v>Reached Destination On Time</c:v>
                </c:pt>
                <c:pt idx="2">
                  <c:v>Reached Destination Late</c:v>
                </c:pt>
              </c:strCache>
            </c:strRef>
          </c:cat>
          <c:val>
            <c:numRef>
              <c:f>Sheet1!$C$9:$C$11</c:f>
              <c:numCache>
                <c:formatCode>0.0%</c:formatCode>
                <c:ptCount val="3"/>
                <c:pt idx="0">
                  <c:v>0.81950015427337242</c:v>
                </c:pt>
                <c:pt idx="1">
                  <c:v>0.13699475470533787</c:v>
                </c:pt>
                <c:pt idx="2">
                  <c:v>4.3505091021289723E-2</c:v>
                </c:pt>
              </c:numCache>
            </c:numRef>
          </c:val>
          <c:extLst>
            <c:ext xmlns:c16="http://schemas.microsoft.com/office/drawing/2014/chart" uri="{C3380CC4-5D6E-409C-BE32-E72D297353CC}">
              <c16:uniqueId val="{0000000D-7DAD-4CBF-85F5-453402F16812}"/>
            </c:ext>
          </c:extLst>
        </c:ser>
        <c:dLbls>
          <c:dLblPos val="ctr"/>
          <c:showLegendKey val="0"/>
          <c:showVal val="0"/>
          <c:showCatName val="0"/>
          <c:showSerName val="0"/>
          <c:showPercent val="1"/>
          <c:showBubbleSize val="0"/>
          <c:showLeaderLines val="1"/>
        </c:dLbls>
      </c:pie3DChart>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1197" b="0" i="0" u="none" strike="noStrike" kern="1200" baseline="0">
              <a:solidFill>
                <a:schemeClr val="dk1">
                  <a:lumMod val="75000"/>
                  <a:lumOff val="2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GB"/>
              <a:t>Prediction</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spPr>
            <a:solidFill>
              <a:schemeClr val="accent1"/>
            </a:solidFill>
            <a:ln>
              <a:noFill/>
            </a:ln>
            <a:effectLst/>
            <a:sp3d/>
          </c:spPr>
          <c:invertIfNegative val="0"/>
          <c:dPt>
            <c:idx val="0"/>
            <c:invertIfNegative val="0"/>
            <c:bubble3D val="0"/>
            <c:spPr>
              <a:solidFill>
                <a:srgbClr val="FFC000"/>
              </a:solidFill>
              <a:ln>
                <a:noFill/>
              </a:ln>
              <a:effectLst/>
              <a:sp3d/>
            </c:spPr>
            <c:extLst>
              <c:ext xmlns:c16="http://schemas.microsoft.com/office/drawing/2014/chart" uri="{C3380CC4-5D6E-409C-BE32-E72D297353CC}">
                <c16:uniqueId val="{00000000-AE8E-4420-83DB-5AE7DE674CB3}"/>
              </c:ext>
            </c:extLst>
          </c:dPt>
          <c:dLbls>
            <c:dLbl>
              <c:idx val="0"/>
              <c:layout>
                <c:manualLayout>
                  <c:x val="3.3333333333333333E-2"/>
                  <c:y val="-0.15740740740740744"/>
                </c:manualLayout>
              </c:layout>
              <c:tx>
                <c:rich>
                  <a:bodyPr/>
                  <a:lstStyle/>
                  <a:p>
                    <a:fld id="{1154936D-4669-4B2C-8A07-E151CCDCE98B}" type="CELLRANGE">
                      <a:rPr lang="en-US"/>
                      <a:pPr/>
                      <a:t>[CELLRANGE]</a:t>
                    </a:fld>
                    <a:r>
                      <a:rPr lang="en-US" baseline="0"/>
                      <a:t>, </a:t>
                    </a:r>
                  </a:p>
                </c:rich>
              </c:tx>
              <c:showLegendKey val="0"/>
              <c:showVal val="1"/>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AE8E-4420-83DB-5AE7DE674CB3}"/>
                </c:ext>
              </c:extLst>
            </c:dLbl>
            <c:dLbl>
              <c:idx val="1"/>
              <c:layout>
                <c:manualLayout>
                  <c:x val="0.11666666666666657"/>
                  <c:y val="-0.1574074074074075"/>
                </c:manualLayout>
              </c:layout>
              <c:tx>
                <c:rich>
                  <a:bodyPr/>
                  <a:lstStyle/>
                  <a:p>
                    <a:fld id="{76167C57-45FB-4016-B609-A6CD613A23DA}" type="CELLRANGE">
                      <a:rPr lang="en-US"/>
                      <a:pPr/>
                      <a:t>[CELLRANGE]</a:t>
                    </a:fld>
                    <a:endParaRPr lang="en-GB"/>
                  </a:p>
                </c:rich>
              </c:tx>
              <c:showLegendKey val="0"/>
              <c:showVal val="1"/>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AE8E-4420-83DB-5AE7DE674CB3}"/>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Sheet1!$A$9:$A$10</c:f>
              <c:strCache>
                <c:ptCount val="2"/>
                <c:pt idx="0">
                  <c:v>Delayed</c:v>
                </c:pt>
                <c:pt idx="1">
                  <c:v>On Time</c:v>
                </c:pt>
              </c:strCache>
            </c:strRef>
          </c:cat>
          <c:val>
            <c:numRef>
              <c:f>Sheet1!$B$9:$B$10</c:f>
              <c:numCache>
                <c:formatCode>General</c:formatCode>
                <c:ptCount val="2"/>
                <c:pt idx="0">
                  <c:v>962</c:v>
                </c:pt>
                <c:pt idx="1">
                  <c:v>38</c:v>
                </c:pt>
              </c:numCache>
            </c:numRef>
          </c:val>
          <c:extLst>
            <c:ext xmlns:c15="http://schemas.microsoft.com/office/drawing/2012/chart" uri="{02D57815-91ED-43cb-92C2-25804820EDAC}">
              <c15:datalabelsRange>
                <c15:f>Sheet1!$C$9:$C$10</c15:f>
                <c15:dlblRangeCache>
                  <c:ptCount val="2"/>
                  <c:pt idx="0">
                    <c:v>96%</c:v>
                  </c:pt>
                  <c:pt idx="1">
                    <c:v>4%</c:v>
                  </c:pt>
                </c15:dlblRangeCache>
              </c15:datalabelsRange>
            </c:ext>
            <c:ext xmlns:c16="http://schemas.microsoft.com/office/drawing/2014/chart" uri="{C3380CC4-5D6E-409C-BE32-E72D297353CC}">
              <c16:uniqueId val="{00000002-AE8E-4420-83DB-5AE7DE674CB3}"/>
            </c:ext>
          </c:extLst>
        </c:ser>
        <c:dLbls>
          <c:showLegendKey val="0"/>
          <c:showVal val="1"/>
          <c:showCatName val="0"/>
          <c:showSerName val="0"/>
          <c:showPercent val="0"/>
          <c:showBubbleSize val="0"/>
        </c:dLbls>
        <c:gapWidth val="150"/>
        <c:shape val="box"/>
        <c:axId val="441930464"/>
        <c:axId val="441928064"/>
        <c:axId val="0"/>
      </c:bar3DChart>
      <c:catAx>
        <c:axId val="441930464"/>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41928064"/>
        <c:crosses val="autoZero"/>
        <c:auto val="1"/>
        <c:lblAlgn val="ctr"/>
        <c:lblOffset val="100"/>
        <c:tickLblSkip val="1"/>
        <c:noMultiLvlLbl val="0"/>
      </c:catAx>
      <c:valAx>
        <c:axId val="44192806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4193046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64">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99FBABA-F095-48DF-A302-D5B711F3E05D}" type="doc">
      <dgm:prSet loTypeId="urn:microsoft.com/office/officeart/2005/8/layout/hList6" loCatId="list" qsTypeId="urn:microsoft.com/office/officeart/2005/8/quickstyle/simple1" qsCatId="simple" csTypeId="urn:microsoft.com/office/officeart/2005/8/colors/accent1_2" csCatId="accent1" phldr="1"/>
      <dgm:spPr/>
      <dgm:t>
        <a:bodyPr/>
        <a:lstStyle/>
        <a:p>
          <a:endParaRPr lang="en-GB"/>
        </a:p>
      </dgm:t>
    </dgm:pt>
    <dgm:pt modelId="{EF4F98F1-F7E0-4CBF-8E1C-EED7ED330ECE}">
      <dgm:prSet phldrT="[Text]"/>
      <dgm:spPr>
        <a:effectLst>
          <a:outerShdw blurRad="50800" dist="50800" dir="5400000" algn="ctr" rotWithShape="0">
            <a:srgbClr val="000000">
              <a:alpha val="43137"/>
            </a:srgbClr>
          </a:outerShdw>
        </a:effectLst>
      </dgm:spPr>
      <dgm:t>
        <a:bodyPr/>
        <a:lstStyle/>
        <a:p>
          <a:r>
            <a:rPr lang="en-GB" dirty="0"/>
            <a:t>Data Transformation</a:t>
          </a:r>
        </a:p>
      </dgm:t>
    </dgm:pt>
    <dgm:pt modelId="{4CD59C3B-6C1E-4718-8A69-857F1C00746E}" type="parTrans" cxnId="{057C2944-2842-4C95-ADB8-90F7EE0C4024}">
      <dgm:prSet/>
      <dgm:spPr/>
      <dgm:t>
        <a:bodyPr/>
        <a:lstStyle/>
        <a:p>
          <a:endParaRPr lang="en-GB"/>
        </a:p>
      </dgm:t>
    </dgm:pt>
    <dgm:pt modelId="{E9531564-D796-4915-99D8-1206705AFD04}" type="sibTrans" cxnId="{057C2944-2842-4C95-ADB8-90F7EE0C4024}">
      <dgm:prSet/>
      <dgm:spPr/>
      <dgm:t>
        <a:bodyPr/>
        <a:lstStyle/>
        <a:p>
          <a:endParaRPr lang="en-GB"/>
        </a:p>
      </dgm:t>
    </dgm:pt>
    <dgm:pt modelId="{E430B36E-F0DF-4123-9D0D-287CE06CEB6F}">
      <dgm:prSet phldrT="[Text]"/>
      <dgm:spPr>
        <a:effectLst>
          <a:outerShdw blurRad="50800" dist="50800" dir="5400000" algn="ctr" rotWithShape="0">
            <a:srgbClr val="000000">
              <a:alpha val="43137"/>
            </a:srgbClr>
          </a:outerShdw>
        </a:effectLst>
      </dgm:spPr>
      <dgm:t>
        <a:bodyPr/>
        <a:lstStyle/>
        <a:p>
          <a:r>
            <a:rPr lang="en-GB" dirty="0"/>
            <a:t>Feature Engineering</a:t>
          </a:r>
        </a:p>
      </dgm:t>
    </dgm:pt>
    <dgm:pt modelId="{758136B1-03A2-46BB-8586-135ECE8769F6}" type="parTrans" cxnId="{2C343181-6CD7-45DE-952F-976E91EA5414}">
      <dgm:prSet/>
      <dgm:spPr/>
      <dgm:t>
        <a:bodyPr/>
        <a:lstStyle/>
        <a:p>
          <a:endParaRPr lang="en-GB"/>
        </a:p>
      </dgm:t>
    </dgm:pt>
    <dgm:pt modelId="{31E41A1D-7C74-478F-BB36-7ED897794648}" type="sibTrans" cxnId="{2C343181-6CD7-45DE-952F-976E91EA5414}">
      <dgm:prSet/>
      <dgm:spPr/>
      <dgm:t>
        <a:bodyPr/>
        <a:lstStyle/>
        <a:p>
          <a:endParaRPr lang="en-GB"/>
        </a:p>
      </dgm:t>
    </dgm:pt>
    <dgm:pt modelId="{CE9951CA-E48E-447E-B6CC-7BD16AD55094}">
      <dgm:prSet phldrT="[Text]"/>
      <dgm:spPr>
        <a:effectLst>
          <a:outerShdw blurRad="50800" dist="50800" dir="5400000" algn="ctr" rotWithShape="0">
            <a:srgbClr val="000000">
              <a:alpha val="43137"/>
            </a:srgbClr>
          </a:outerShdw>
        </a:effectLst>
      </dgm:spPr>
      <dgm:t>
        <a:bodyPr/>
        <a:lstStyle/>
        <a:p>
          <a:r>
            <a:rPr lang="en-GB" dirty="0"/>
            <a:t>Feature Selection</a:t>
          </a:r>
        </a:p>
      </dgm:t>
    </dgm:pt>
    <dgm:pt modelId="{C3F619E0-CD77-4F5F-829B-64724B4CA127}" type="parTrans" cxnId="{E4A6E1F7-49D5-47E3-B1F2-5F9437787BE7}">
      <dgm:prSet/>
      <dgm:spPr/>
      <dgm:t>
        <a:bodyPr/>
        <a:lstStyle/>
        <a:p>
          <a:endParaRPr lang="en-GB"/>
        </a:p>
      </dgm:t>
    </dgm:pt>
    <dgm:pt modelId="{CA25F82E-6D32-4FBA-8998-1E136ADA6ACB}" type="sibTrans" cxnId="{E4A6E1F7-49D5-47E3-B1F2-5F9437787BE7}">
      <dgm:prSet/>
      <dgm:spPr/>
      <dgm:t>
        <a:bodyPr/>
        <a:lstStyle/>
        <a:p>
          <a:endParaRPr lang="en-GB"/>
        </a:p>
      </dgm:t>
    </dgm:pt>
    <dgm:pt modelId="{B3EFB090-185F-41A2-90A6-CEC97BF4C5FF}">
      <dgm:prSet phldrT="[Text]"/>
      <dgm:spPr>
        <a:solidFill>
          <a:srgbClr val="FFC000"/>
        </a:solidFill>
        <a:effectLst>
          <a:outerShdw blurRad="50800" dist="50800" dir="5400000" algn="ctr" rotWithShape="0">
            <a:srgbClr val="000000">
              <a:alpha val="43137"/>
            </a:srgbClr>
          </a:outerShdw>
        </a:effectLst>
      </dgm:spPr>
      <dgm:t>
        <a:bodyPr/>
        <a:lstStyle/>
        <a:p>
          <a:r>
            <a:rPr lang="en-GB" dirty="0"/>
            <a:t>Training &amp; Fitting</a:t>
          </a:r>
        </a:p>
      </dgm:t>
    </dgm:pt>
    <dgm:pt modelId="{BF5030FF-6CC6-4AC0-A783-04CEC23712B9}" type="parTrans" cxnId="{2CC54596-3C29-42A9-B408-7FE162DB6420}">
      <dgm:prSet/>
      <dgm:spPr/>
      <dgm:t>
        <a:bodyPr/>
        <a:lstStyle/>
        <a:p>
          <a:endParaRPr lang="en-GB"/>
        </a:p>
      </dgm:t>
    </dgm:pt>
    <dgm:pt modelId="{BCBF9D32-6D8F-40B7-A07E-86414F279BE8}" type="sibTrans" cxnId="{2CC54596-3C29-42A9-B408-7FE162DB6420}">
      <dgm:prSet/>
      <dgm:spPr/>
      <dgm:t>
        <a:bodyPr/>
        <a:lstStyle/>
        <a:p>
          <a:endParaRPr lang="en-GB"/>
        </a:p>
      </dgm:t>
    </dgm:pt>
    <dgm:pt modelId="{C87C498C-6E08-4484-9B38-167E32357101}">
      <dgm:prSet phldrT="[Text]"/>
      <dgm:spPr>
        <a:solidFill>
          <a:srgbClr val="FFC000"/>
        </a:solidFill>
        <a:effectLst>
          <a:outerShdw blurRad="50800" dist="50800" dir="5400000" algn="ctr" rotWithShape="0">
            <a:srgbClr val="000000">
              <a:alpha val="43137"/>
            </a:srgbClr>
          </a:outerShdw>
        </a:effectLst>
      </dgm:spPr>
      <dgm:t>
        <a:bodyPr/>
        <a:lstStyle/>
        <a:p>
          <a:r>
            <a:rPr lang="en-GB" dirty="0"/>
            <a:t>Train &amp; fit model on 3 types of classifiers:</a:t>
          </a:r>
        </a:p>
      </dgm:t>
    </dgm:pt>
    <dgm:pt modelId="{BF820ED5-D4D1-4C16-8D71-92DFB26B825B}" type="parTrans" cxnId="{5266D89E-C471-411D-B382-E082C22C955C}">
      <dgm:prSet/>
      <dgm:spPr/>
      <dgm:t>
        <a:bodyPr/>
        <a:lstStyle/>
        <a:p>
          <a:endParaRPr lang="en-GB"/>
        </a:p>
      </dgm:t>
    </dgm:pt>
    <dgm:pt modelId="{630BF7DF-68FA-470F-938F-523FFD011743}" type="sibTrans" cxnId="{5266D89E-C471-411D-B382-E082C22C955C}">
      <dgm:prSet/>
      <dgm:spPr/>
      <dgm:t>
        <a:bodyPr/>
        <a:lstStyle/>
        <a:p>
          <a:endParaRPr lang="en-GB"/>
        </a:p>
      </dgm:t>
    </dgm:pt>
    <dgm:pt modelId="{FB0BCBDB-2462-4FD7-B3C3-0C8F497CA882}">
      <dgm:prSet phldrT="[Text]"/>
      <dgm:spPr>
        <a:solidFill>
          <a:schemeClr val="accent4"/>
        </a:solidFill>
        <a:effectLst>
          <a:outerShdw blurRad="50800" dist="50800" dir="5400000" algn="ctr" rotWithShape="0">
            <a:srgbClr val="000000">
              <a:alpha val="43137"/>
            </a:srgbClr>
          </a:outerShdw>
        </a:effectLst>
      </dgm:spPr>
      <dgm:t>
        <a:bodyPr/>
        <a:lstStyle/>
        <a:p>
          <a:r>
            <a:rPr lang="en-GB" dirty="0"/>
            <a:t>Model Evaluation</a:t>
          </a:r>
        </a:p>
      </dgm:t>
    </dgm:pt>
    <dgm:pt modelId="{CE376A71-2407-40C4-A1C7-CCC1943381D9}" type="parTrans" cxnId="{630511E3-A32E-4113-9746-486F828B452C}">
      <dgm:prSet/>
      <dgm:spPr/>
      <dgm:t>
        <a:bodyPr/>
        <a:lstStyle/>
        <a:p>
          <a:endParaRPr lang="en-GB"/>
        </a:p>
      </dgm:t>
    </dgm:pt>
    <dgm:pt modelId="{5E8249D8-5355-4E6B-ACE0-4107B51307ED}" type="sibTrans" cxnId="{630511E3-A32E-4113-9746-486F828B452C}">
      <dgm:prSet/>
      <dgm:spPr/>
      <dgm:t>
        <a:bodyPr/>
        <a:lstStyle/>
        <a:p>
          <a:endParaRPr lang="en-GB"/>
        </a:p>
      </dgm:t>
    </dgm:pt>
    <dgm:pt modelId="{40B91EB7-722A-4BEB-83F1-19CEB3336DEE}">
      <dgm:prSet phldrT="[Text]"/>
      <dgm:spPr>
        <a:solidFill>
          <a:schemeClr val="accent4"/>
        </a:solidFill>
        <a:effectLst>
          <a:outerShdw blurRad="50800" dist="50800" dir="5400000" algn="ctr" rotWithShape="0">
            <a:srgbClr val="000000">
              <a:alpha val="43137"/>
            </a:srgbClr>
          </a:outerShdw>
        </a:effectLst>
      </dgm:spPr>
      <dgm:t>
        <a:bodyPr/>
        <a:lstStyle/>
        <a:p>
          <a:r>
            <a:rPr lang="en-GB" dirty="0"/>
            <a:t>Classification Report</a:t>
          </a:r>
        </a:p>
      </dgm:t>
    </dgm:pt>
    <dgm:pt modelId="{E63D3EDD-DB28-4268-B402-C4815494EC81}" type="parTrans" cxnId="{C82D7578-6823-426C-B7C3-009DE658D470}">
      <dgm:prSet/>
      <dgm:spPr/>
      <dgm:t>
        <a:bodyPr/>
        <a:lstStyle/>
        <a:p>
          <a:endParaRPr lang="en-GB"/>
        </a:p>
      </dgm:t>
    </dgm:pt>
    <dgm:pt modelId="{42CD3C31-39C1-4F71-92CD-16E22EF79E1B}" type="sibTrans" cxnId="{C82D7578-6823-426C-B7C3-009DE658D470}">
      <dgm:prSet/>
      <dgm:spPr/>
      <dgm:t>
        <a:bodyPr/>
        <a:lstStyle/>
        <a:p>
          <a:endParaRPr lang="en-GB"/>
        </a:p>
      </dgm:t>
    </dgm:pt>
    <dgm:pt modelId="{869893CC-A935-4E6C-B889-3DD9CFC04D2E}">
      <dgm:prSet phldrT="[Text]"/>
      <dgm:spPr>
        <a:solidFill>
          <a:schemeClr val="accent4"/>
        </a:solidFill>
        <a:effectLst>
          <a:outerShdw blurRad="50800" dist="50800" dir="5400000" algn="ctr" rotWithShape="0">
            <a:srgbClr val="000000">
              <a:alpha val="43137"/>
            </a:srgbClr>
          </a:outerShdw>
        </a:effectLst>
      </dgm:spPr>
      <dgm:t>
        <a:bodyPr/>
        <a:lstStyle/>
        <a:p>
          <a:r>
            <a:rPr lang="en-GB" dirty="0"/>
            <a:t>AUC</a:t>
          </a:r>
        </a:p>
      </dgm:t>
    </dgm:pt>
    <dgm:pt modelId="{C26B0B59-570E-4E53-A4F7-C9A93FC4DB4F}" type="parTrans" cxnId="{C863115D-71BE-4EBC-B8BF-3C426EF85197}">
      <dgm:prSet/>
      <dgm:spPr/>
      <dgm:t>
        <a:bodyPr/>
        <a:lstStyle/>
        <a:p>
          <a:endParaRPr lang="en-GB"/>
        </a:p>
      </dgm:t>
    </dgm:pt>
    <dgm:pt modelId="{A03F479B-E74C-444F-83A0-304A76E71EC7}" type="sibTrans" cxnId="{C863115D-71BE-4EBC-B8BF-3C426EF85197}">
      <dgm:prSet/>
      <dgm:spPr/>
      <dgm:t>
        <a:bodyPr/>
        <a:lstStyle/>
        <a:p>
          <a:endParaRPr lang="en-GB"/>
        </a:p>
      </dgm:t>
    </dgm:pt>
    <dgm:pt modelId="{EC14A96E-9EC3-48EB-805E-CC99F14CB9B3}">
      <dgm:prSet phldrT="[Text]"/>
      <dgm:spPr>
        <a:effectLst>
          <a:outerShdw blurRad="50800" dist="50800" dir="5400000" algn="ctr" rotWithShape="0">
            <a:srgbClr val="000000">
              <a:alpha val="43137"/>
            </a:srgbClr>
          </a:outerShdw>
        </a:effectLst>
      </dgm:spPr>
      <dgm:t>
        <a:bodyPr/>
        <a:lstStyle/>
        <a:p>
          <a:r>
            <a:rPr lang="en-GB" dirty="0"/>
            <a:t>Categorical Feature Encoding</a:t>
          </a:r>
        </a:p>
      </dgm:t>
    </dgm:pt>
    <dgm:pt modelId="{80A10C06-7A7D-48DA-944F-5F929CE31C95}" type="parTrans" cxnId="{27D0B69B-A1F6-44E9-85DB-69B5B8AA0E42}">
      <dgm:prSet/>
      <dgm:spPr/>
      <dgm:t>
        <a:bodyPr/>
        <a:lstStyle/>
        <a:p>
          <a:endParaRPr lang="en-GB"/>
        </a:p>
      </dgm:t>
    </dgm:pt>
    <dgm:pt modelId="{30FC6B1D-98F6-40F7-A798-ED3A1963C8A7}" type="sibTrans" cxnId="{27D0B69B-A1F6-44E9-85DB-69B5B8AA0E42}">
      <dgm:prSet/>
      <dgm:spPr/>
      <dgm:t>
        <a:bodyPr/>
        <a:lstStyle/>
        <a:p>
          <a:endParaRPr lang="en-GB"/>
        </a:p>
      </dgm:t>
    </dgm:pt>
    <dgm:pt modelId="{433F667B-C4C8-4AEF-A000-126C380AEB5D}">
      <dgm:prSet phldrT="[Text]"/>
      <dgm:spPr>
        <a:solidFill>
          <a:srgbClr val="FFC000"/>
        </a:solidFill>
        <a:effectLst>
          <a:outerShdw blurRad="50800" dist="50800" dir="5400000" algn="ctr" rotWithShape="0">
            <a:srgbClr val="000000">
              <a:alpha val="43137"/>
            </a:srgbClr>
          </a:outerShdw>
        </a:effectLst>
      </dgm:spPr>
      <dgm:t>
        <a:bodyPr/>
        <a:lstStyle/>
        <a:p>
          <a:r>
            <a:rPr lang="en-GB" dirty="0"/>
            <a:t>Logistic Regression</a:t>
          </a:r>
        </a:p>
      </dgm:t>
    </dgm:pt>
    <dgm:pt modelId="{3BD01E9B-C636-4BF6-81E7-BFCA37ECC1C8}" type="parTrans" cxnId="{1F1C2B80-CFD0-4373-A698-EAD038B8C739}">
      <dgm:prSet/>
      <dgm:spPr/>
      <dgm:t>
        <a:bodyPr/>
        <a:lstStyle/>
        <a:p>
          <a:endParaRPr lang="en-GB"/>
        </a:p>
      </dgm:t>
    </dgm:pt>
    <dgm:pt modelId="{71C10EDA-F317-4488-B3BE-4565495CB972}" type="sibTrans" cxnId="{1F1C2B80-CFD0-4373-A698-EAD038B8C739}">
      <dgm:prSet/>
      <dgm:spPr/>
      <dgm:t>
        <a:bodyPr/>
        <a:lstStyle/>
        <a:p>
          <a:endParaRPr lang="en-GB"/>
        </a:p>
      </dgm:t>
    </dgm:pt>
    <dgm:pt modelId="{C8359BE2-825C-423D-8108-7485AD8B8358}">
      <dgm:prSet phldrT="[Text]"/>
      <dgm:spPr>
        <a:solidFill>
          <a:srgbClr val="FFC000"/>
        </a:solidFill>
        <a:effectLst>
          <a:outerShdw blurRad="50800" dist="50800" dir="5400000" algn="ctr" rotWithShape="0">
            <a:srgbClr val="000000">
              <a:alpha val="43137"/>
            </a:srgbClr>
          </a:outerShdw>
        </a:effectLst>
      </dgm:spPr>
      <dgm:t>
        <a:bodyPr/>
        <a:lstStyle/>
        <a:p>
          <a:r>
            <a:rPr lang="en-GB" dirty="0"/>
            <a:t>Random Forest Classifier</a:t>
          </a:r>
        </a:p>
      </dgm:t>
    </dgm:pt>
    <dgm:pt modelId="{8332B823-C536-49D2-A273-E24B38C6ACFE}" type="parTrans" cxnId="{9833943D-8191-44BC-BCDE-BD24FAF318C5}">
      <dgm:prSet/>
      <dgm:spPr/>
      <dgm:t>
        <a:bodyPr/>
        <a:lstStyle/>
        <a:p>
          <a:endParaRPr lang="en-GB"/>
        </a:p>
      </dgm:t>
    </dgm:pt>
    <dgm:pt modelId="{A3110131-65B9-4E4B-A11B-B4F03648F07E}" type="sibTrans" cxnId="{9833943D-8191-44BC-BCDE-BD24FAF318C5}">
      <dgm:prSet/>
      <dgm:spPr/>
      <dgm:t>
        <a:bodyPr/>
        <a:lstStyle/>
        <a:p>
          <a:endParaRPr lang="en-GB"/>
        </a:p>
      </dgm:t>
    </dgm:pt>
    <dgm:pt modelId="{E00F51F4-76AE-4097-957C-004C1B4A1083}">
      <dgm:prSet phldrT="[Text]"/>
      <dgm:spPr>
        <a:solidFill>
          <a:srgbClr val="FFC000"/>
        </a:solidFill>
        <a:effectLst>
          <a:outerShdw blurRad="50800" dist="50800" dir="5400000" algn="ctr" rotWithShape="0">
            <a:srgbClr val="000000">
              <a:alpha val="43137"/>
            </a:srgbClr>
          </a:outerShdw>
        </a:effectLst>
      </dgm:spPr>
      <dgm:t>
        <a:bodyPr/>
        <a:lstStyle/>
        <a:p>
          <a:r>
            <a:rPr lang="en-GB" dirty="0"/>
            <a:t>Support Vector Machine</a:t>
          </a:r>
        </a:p>
      </dgm:t>
    </dgm:pt>
    <dgm:pt modelId="{F7CC29A4-6701-4324-99AA-B1927376BD86}" type="parTrans" cxnId="{5D32D55A-42B0-49A2-9111-DF3A535AA5C5}">
      <dgm:prSet/>
      <dgm:spPr/>
      <dgm:t>
        <a:bodyPr/>
        <a:lstStyle/>
        <a:p>
          <a:endParaRPr lang="en-GB"/>
        </a:p>
      </dgm:t>
    </dgm:pt>
    <dgm:pt modelId="{28778A08-3423-4797-8C91-1AC2E1A2F80A}" type="sibTrans" cxnId="{5D32D55A-42B0-49A2-9111-DF3A535AA5C5}">
      <dgm:prSet/>
      <dgm:spPr/>
      <dgm:t>
        <a:bodyPr/>
        <a:lstStyle/>
        <a:p>
          <a:endParaRPr lang="en-GB"/>
        </a:p>
      </dgm:t>
    </dgm:pt>
    <dgm:pt modelId="{607E11D2-1F14-4FFC-A882-02EC9F8A85A8}" type="pres">
      <dgm:prSet presAssocID="{999FBABA-F095-48DF-A302-D5B711F3E05D}" presName="Name0" presStyleCnt="0">
        <dgm:presLayoutVars>
          <dgm:dir/>
          <dgm:resizeHandles val="exact"/>
        </dgm:presLayoutVars>
      </dgm:prSet>
      <dgm:spPr/>
    </dgm:pt>
    <dgm:pt modelId="{2ACE4A48-C39F-4551-999B-DB2B6B7B46B5}" type="pres">
      <dgm:prSet presAssocID="{EF4F98F1-F7E0-4CBF-8E1C-EED7ED330ECE}" presName="node" presStyleLbl="node1" presStyleIdx="0" presStyleCnt="3">
        <dgm:presLayoutVars>
          <dgm:bulletEnabled val="1"/>
        </dgm:presLayoutVars>
      </dgm:prSet>
      <dgm:spPr/>
    </dgm:pt>
    <dgm:pt modelId="{6DF63F9B-8537-4933-A736-8F714C3A9F6F}" type="pres">
      <dgm:prSet presAssocID="{E9531564-D796-4915-99D8-1206705AFD04}" presName="sibTrans" presStyleCnt="0"/>
      <dgm:spPr/>
    </dgm:pt>
    <dgm:pt modelId="{5702B00F-510A-4AEA-BDAD-4B803BF06315}" type="pres">
      <dgm:prSet presAssocID="{B3EFB090-185F-41A2-90A6-CEC97BF4C5FF}" presName="node" presStyleLbl="node1" presStyleIdx="1" presStyleCnt="3" custLinFactNeighborX="3977" custLinFactNeighborY="1000">
        <dgm:presLayoutVars>
          <dgm:bulletEnabled val="1"/>
        </dgm:presLayoutVars>
      </dgm:prSet>
      <dgm:spPr/>
    </dgm:pt>
    <dgm:pt modelId="{8B33C822-1E00-4D25-A20F-4E141F01A98C}" type="pres">
      <dgm:prSet presAssocID="{BCBF9D32-6D8F-40B7-A07E-86414F279BE8}" presName="sibTrans" presStyleCnt="0"/>
      <dgm:spPr/>
    </dgm:pt>
    <dgm:pt modelId="{1FC672D7-9D97-4EBD-AFFC-1689414FFF81}" type="pres">
      <dgm:prSet presAssocID="{FB0BCBDB-2462-4FD7-B3C3-0C8F497CA882}" presName="node" presStyleLbl="node1" presStyleIdx="2" presStyleCnt="3" custLinFactNeighborX="16888" custLinFactNeighborY="344">
        <dgm:presLayoutVars>
          <dgm:bulletEnabled val="1"/>
        </dgm:presLayoutVars>
      </dgm:prSet>
      <dgm:spPr/>
    </dgm:pt>
  </dgm:ptLst>
  <dgm:cxnLst>
    <dgm:cxn modelId="{7D17A00B-8893-4B75-AEEE-853F09646DD3}" type="presOf" srcId="{40B91EB7-722A-4BEB-83F1-19CEB3336DEE}" destId="{1FC672D7-9D97-4EBD-AFFC-1689414FFF81}" srcOrd="0" destOrd="1" presId="urn:microsoft.com/office/officeart/2005/8/layout/hList6"/>
    <dgm:cxn modelId="{7460AF1A-E0F9-4B67-854A-EF5EB1849A17}" type="presOf" srcId="{B3EFB090-185F-41A2-90A6-CEC97BF4C5FF}" destId="{5702B00F-510A-4AEA-BDAD-4B803BF06315}" srcOrd="0" destOrd="0" presId="urn:microsoft.com/office/officeart/2005/8/layout/hList6"/>
    <dgm:cxn modelId="{9833943D-8191-44BC-BCDE-BD24FAF318C5}" srcId="{C87C498C-6E08-4484-9B38-167E32357101}" destId="{C8359BE2-825C-423D-8108-7485AD8B8358}" srcOrd="1" destOrd="0" parTransId="{8332B823-C536-49D2-A273-E24B38C6ACFE}" sibTransId="{A3110131-65B9-4E4B-A11B-B4F03648F07E}"/>
    <dgm:cxn modelId="{D7A8D05B-1F98-4CE4-BED3-4BA81A0DECA0}" type="presOf" srcId="{EF4F98F1-F7E0-4CBF-8E1C-EED7ED330ECE}" destId="{2ACE4A48-C39F-4551-999B-DB2B6B7B46B5}" srcOrd="0" destOrd="0" presId="urn:microsoft.com/office/officeart/2005/8/layout/hList6"/>
    <dgm:cxn modelId="{C863115D-71BE-4EBC-B8BF-3C426EF85197}" srcId="{FB0BCBDB-2462-4FD7-B3C3-0C8F497CA882}" destId="{869893CC-A935-4E6C-B889-3DD9CFC04D2E}" srcOrd="1" destOrd="0" parTransId="{C26B0B59-570E-4E53-A4F7-C9A93FC4DB4F}" sibTransId="{A03F479B-E74C-444F-83A0-304A76E71EC7}"/>
    <dgm:cxn modelId="{057C2944-2842-4C95-ADB8-90F7EE0C4024}" srcId="{999FBABA-F095-48DF-A302-D5B711F3E05D}" destId="{EF4F98F1-F7E0-4CBF-8E1C-EED7ED330ECE}" srcOrd="0" destOrd="0" parTransId="{4CD59C3B-6C1E-4718-8A69-857F1C00746E}" sibTransId="{E9531564-D796-4915-99D8-1206705AFD04}"/>
    <dgm:cxn modelId="{7513494E-B862-4545-90A7-7DB89142F742}" type="presOf" srcId="{869893CC-A935-4E6C-B889-3DD9CFC04D2E}" destId="{1FC672D7-9D97-4EBD-AFFC-1689414FFF81}" srcOrd="0" destOrd="2" presId="urn:microsoft.com/office/officeart/2005/8/layout/hList6"/>
    <dgm:cxn modelId="{A876136F-513D-4D52-8B13-19221BFBBA28}" type="presOf" srcId="{E430B36E-F0DF-4123-9D0D-287CE06CEB6F}" destId="{2ACE4A48-C39F-4551-999B-DB2B6B7B46B5}" srcOrd="0" destOrd="1" presId="urn:microsoft.com/office/officeart/2005/8/layout/hList6"/>
    <dgm:cxn modelId="{C82D7578-6823-426C-B7C3-009DE658D470}" srcId="{FB0BCBDB-2462-4FD7-B3C3-0C8F497CA882}" destId="{40B91EB7-722A-4BEB-83F1-19CEB3336DEE}" srcOrd="0" destOrd="0" parTransId="{E63D3EDD-DB28-4268-B402-C4815494EC81}" sibTransId="{42CD3C31-39C1-4F71-92CD-16E22EF79E1B}"/>
    <dgm:cxn modelId="{5D32D55A-42B0-49A2-9111-DF3A535AA5C5}" srcId="{C87C498C-6E08-4484-9B38-167E32357101}" destId="{E00F51F4-76AE-4097-957C-004C1B4A1083}" srcOrd="2" destOrd="0" parTransId="{F7CC29A4-6701-4324-99AA-B1927376BD86}" sibTransId="{28778A08-3423-4797-8C91-1AC2E1A2F80A}"/>
    <dgm:cxn modelId="{1A9E427C-3F0B-402D-A625-39FC19E9F04D}" type="presOf" srcId="{FB0BCBDB-2462-4FD7-B3C3-0C8F497CA882}" destId="{1FC672D7-9D97-4EBD-AFFC-1689414FFF81}" srcOrd="0" destOrd="0" presId="urn:microsoft.com/office/officeart/2005/8/layout/hList6"/>
    <dgm:cxn modelId="{1F1C2B80-CFD0-4373-A698-EAD038B8C739}" srcId="{C87C498C-6E08-4484-9B38-167E32357101}" destId="{433F667B-C4C8-4AEF-A000-126C380AEB5D}" srcOrd="0" destOrd="0" parTransId="{3BD01E9B-C636-4BF6-81E7-BFCA37ECC1C8}" sibTransId="{71C10EDA-F317-4488-B3BE-4565495CB972}"/>
    <dgm:cxn modelId="{2C343181-6CD7-45DE-952F-976E91EA5414}" srcId="{EF4F98F1-F7E0-4CBF-8E1C-EED7ED330ECE}" destId="{E430B36E-F0DF-4123-9D0D-287CE06CEB6F}" srcOrd="0" destOrd="0" parTransId="{758136B1-03A2-46BB-8586-135ECE8769F6}" sibTransId="{31E41A1D-7C74-478F-BB36-7ED897794648}"/>
    <dgm:cxn modelId="{E92DFA8C-041D-4C38-AB57-DD159069D8D3}" type="presOf" srcId="{EC14A96E-9EC3-48EB-805E-CC99F14CB9B3}" destId="{2ACE4A48-C39F-4551-999B-DB2B6B7B46B5}" srcOrd="0" destOrd="3" presId="urn:microsoft.com/office/officeart/2005/8/layout/hList6"/>
    <dgm:cxn modelId="{AE472A8E-5D7D-4720-AC76-7A6ECAC21159}" type="presOf" srcId="{433F667B-C4C8-4AEF-A000-126C380AEB5D}" destId="{5702B00F-510A-4AEA-BDAD-4B803BF06315}" srcOrd="0" destOrd="2" presId="urn:microsoft.com/office/officeart/2005/8/layout/hList6"/>
    <dgm:cxn modelId="{2CC54596-3C29-42A9-B408-7FE162DB6420}" srcId="{999FBABA-F095-48DF-A302-D5B711F3E05D}" destId="{B3EFB090-185F-41A2-90A6-CEC97BF4C5FF}" srcOrd="1" destOrd="0" parTransId="{BF5030FF-6CC6-4AC0-A783-04CEC23712B9}" sibTransId="{BCBF9D32-6D8F-40B7-A07E-86414F279BE8}"/>
    <dgm:cxn modelId="{27D0B69B-A1F6-44E9-85DB-69B5B8AA0E42}" srcId="{EF4F98F1-F7E0-4CBF-8E1C-EED7ED330ECE}" destId="{EC14A96E-9EC3-48EB-805E-CC99F14CB9B3}" srcOrd="2" destOrd="0" parTransId="{80A10C06-7A7D-48DA-944F-5F929CE31C95}" sibTransId="{30FC6B1D-98F6-40F7-A798-ED3A1963C8A7}"/>
    <dgm:cxn modelId="{5266D89E-C471-411D-B382-E082C22C955C}" srcId="{B3EFB090-185F-41A2-90A6-CEC97BF4C5FF}" destId="{C87C498C-6E08-4484-9B38-167E32357101}" srcOrd="0" destOrd="0" parTransId="{BF820ED5-D4D1-4C16-8D71-92DFB26B825B}" sibTransId="{630BF7DF-68FA-470F-938F-523FFD011743}"/>
    <dgm:cxn modelId="{72C7A2A1-0B6D-4774-850A-E6A63505F951}" type="presOf" srcId="{C87C498C-6E08-4484-9B38-167E32357101}" destId="{5702B00F-510A-4AEA-BDAD-4B803BF06315}" srcOrd="0" destOrd="1" presId="urn:microsoft.com/office/officeart/2005/8/layout/hList6"/>
    <dgm:cxn modelId="{3E09CFB6-B2B1-49E0-BDAA-64EE13C90F39}" type="presOf" srcId="{999FBABA-F095-48DF-A302-D5B711F3E05D}" destId="{607E11D2-1F14-4FFC-A882-02EC9F8A85A8}" srcOrd="0" destOrd="0" presId="urn:microsoft.com/office/officeart/2005/8/layout/hList6"/>
    <dgm:cxn modelId="{CCECE4E2-A570-4328-BC95-0B9008482EE6}" type="presOf" srcId="{E00F51F4-76AE-4097-957C-004C1B4A1083}" destId="{5702B00F-510A-4AEA-BDAD-4B803BF06315}" srcOrd="0" destOrd="4" presId="urn:microsoft.com/office/officeart/2005/8/layout/hList6"/>
    <dgm:cxn modelId="{630511E3-A32E-4113-9746-486F828B452C}" srcId="{999FBABA-F095-48DF-A302-D5B711F3E05D}" destId="{FB0BCBDB-2462-4FD7-B3C3-0C8F497CA882}" srcOrd="2" destOrd="0" parTransId="{CE376A71-2407-40C4-A1C7-CCC1943381D9}" sibTransId="{5E8249D8-5355-4E6B-ACE0-4107B51307ED}"/>
    <dgm:cxn modelId="{3DB422E8-DB42-44F6-8B29-C02B57EF1EA9}" type="presOf" srcId="{C8359BE2-825C-423D-8108-7485AD8B8358}" destId="{5702B00F-510A-4AEA-BDAD-4B803BF06315}" srcOrd="0" destOrd="3" presId="urn:microsoft.com/office/officeart/2005/8/layout/hList6"/>
    <dgm:cxn modelId="{8E4EF3F3-922F-40D3-B2EB-67FBE8C64B70}" type="presOf" srcId="{CE9951CA-E48E-447E-B6CC-7BD16AD55094}" destId="{2ACE4A48-C39F-4551-999B-DB2B6B7B46B5}" srcOrd="0" destOrd="2" presId="urn:microsoft.com/office/officeart/2005/8/layout/hList6"/>
    <dgm:cxn modelId="{E4A6E1F7-49D5-47E3-B1F2-5F9437787BE7}" srcId="{EF4F98F1-F7E0-4CBF-8E1C-EED7ED330ECE}" destId="{CE9951CA-E48E-447E-B6CC-7BD16AD55094}" srcOrd="1" destOrd="0" parTransId="{C3F619E0-CD77-4F5F-829B-64724B4CA127}" sibTransId="{CA25F82E-6D32-4FBA-8998-1E136ADA6ACB}"/>
    <dgm:cxn modelId="{AC0AC9FE-91D5-4E6C-BA06-0A5C6E36C142}" type="presParOf" srcId="{607E11D2-1F14-4FFC-A882-02EC9F8A85A8}" destId="{2ACE4A48-C39F-4551-999B-DB2B6B7B46B5}" srcOrd="0" destOrd="0" presId="urn:microsoft.com/office/officeart/2005/8/layout/hList6"/>
    <dgm:cxn modelId="{D9AA7B23-BB9B-4ECD-8402-5AE396F4945F}" type="presParOf" srcId="{607E11D2-1F14-4FFC-A882-02EC9F8A85A8}" destId="{6DF63F9B-8537-4933-A736-8F714C3A9F6F}" srcOrd="1" destOrd="0" presId="urn:microsoft.com/office/officeart/2005/8/layout/hList6"/>
    <dgm:cxn modelId="{25C0876A-C48E-4F68-B865-F0D6965AE689}" type="presParOf" srcId="{607E11D2-1F14-4FFC-A882-02EC9F8A85A8}" destId="{5702B00F-510A-4AEA-BDAD-4B803BF06315}" srcOrd="2" destOrd="0" presId="urn:microsoft.com/office/officeart/2005/8/layout/hList6"/>
    <dgm:cxn modelId="{9D17666A-BB10-4EC6-9C27-69E8E5D3CFFF}" type="presParOf" srcId="{607E11D2-1F14-4FFC-A882-02EC9F8A85A8}" destId="{8B33C822-1E00-4D25-A20F-4E141F01A98C}" srcOrd="3" destOrd="0" presId="urn:microsoft.com/office/officeart/2005/8/layout/hList6"/>
    <dgm:cxn modelId="{2530D97A-F4C3-4518-B055-9CA14C9ACA76}" type="presParOf" srcId="{607E11D2-1F14-4FFC-A882-02EC9F8A85A8}" destId="{1FC672D7-9D97-4EBD-AFFC-1689414FFF81}" srcOrd="4" destOrd="0" presId="urn:microsoft.com/office/officeart/2005/8/layout/hList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ACE4A48-C39F-4551-999B-DB2B6B7B46B5}">
      <dsp:nvSpPr>
        <dsp:cNvPr id="0" name=""/>
        <dsp:cNvSpPr/>
      </dsp:nvSpPr>
      <dsp:spPr>
        <a:xfrm rot="16200000">
          <a:off x="163588" y="-162397"/>
          <a:ext cx="2771776" cy="3096571"/>
        </a:xfrm>
        <a:prstGeom prst="flowChartManualOperati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a:outerShdw blurRad="50800" dist="50800" dir="5400000" algn="ctr" rotWithShape="0">
            <a:srgbClr val="000000">
              <a:alpha val="43137"/>
            </a:srgb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0" rIns="133325" bIns="0" numCol="1" spcCol="1270" anchor="t" anchorCtr="0">
          <a:noAutofit/>
        </a:bodyPr>
        <a:lstStyle/>
        <a:p>
          <a:pPr marL="0" lvl="0" indent="0" algn="l" defTabSz="933450">
            <a:lnSpc>
              <a:spcPct val="90000"/>
            </a:lnSpc>
            <a:spcBef>
              <a:spcPct val="0"/>
            </a:spcBef>
            <a:spcAft>
              <a:spcPct val="35000"/>
            </a:spcAft>
            <a:buNone/>
          </a:pPr>
          <a:r>
            <a:rPr lang="en-GB" sz="2100" kern="1200" dirty="0"/>
            <a:t>Data Transformation</a:t>
          </a:r>
        </a:p>
        <a:p>
          <a:pPr marL="171450" lvl="1" indent="-171450" algn="l" defTabSz="711200">
            <a:lnSpc>
              <a:spcPct val="90000"/>
            </a:lnSpc>
            <a:spcBef>
              <a:spcPct val="0"/>
            </a:spcBef>
            <a:spcAft>
              <a:spcPct val="15000"/>
            </a:spcAft>
            <a:buChar char="•"/>
          </a:pPr>
          <a:r>
            <a:rPr lang="en-GB" sz="1600" kern="1200" dirty="0"/>
            <a:t>Feature Engineering</a:t>
          </a:r>
        </a:p>
        <a:p>
          <a:pPr marL="171450" lvl="1" indent="-171450" algn="l" defTabSz="711200">
            <a:lnSpc>
              <a:spcPct val="90000"/>
            </a:lnSpc>
            <a:spcBef>
              <a:spcPct val="0"/>
            </a:spcBef>
            <a:spcAft>
              <a:spcPct val="15000"/>
            </a:spcAft>
            <a:buChar char="•"/>
          </a:pPr>
          <a:r>
            <a:rPr lang="en-GB" sz="1600" kern="1200" dirty="0"/>
            <a:t>Feature Selection</a:t>
          </a:r>
        </a:p>
        <a:p>
          <a:pPr marL="171450" lvl="1" indent="-171450" algn="l" defTabSz="711200">
            <a:lnSpc>
              <a:spcPct val="90000"/>
            </a:lnSpc>
            <a:spcBef>
              <a:spcPct val="0"/>
            </a:spcBef>
            <a:spcAft>
              <a:spcPct val="15000"/>
            </a:spcAft>
            <a:buChar char="•"/>
          </a:pPr>
          <a:r>
            <a:rPr lang="en-GB" sz="1600" kern="1200" dirty="0"/>
            <a:t>Categorical Feature Encoding</a:t>
          </a:r>
        </a:p>
      </dsp:txBody>
      <dsp:txXfrm rot="5400000">
        <a:off x="1191" y="554355"/>
        <a:ext cx="3096571" cy="1663066"/>
      </dsp:txXfrm>
    </dsp:sp>
    <dsp:sp modelId="{5702B00F-510A-4AEA-BDAD-4B803BF06315}">
      <dsp:nvSpPr>
        <dsp:cNvPr id="0" name=""/>
        <dsp:cNvSpPr/>
      </dsp:nvSpPr>
      <dsp:spPr>
        <a:xfrm rot="16200000">
          <a:off x="3501639" y="-162397"/>
          <a:ext cx="2771776" cy="3096571"/>
        </a:xfrm>
        <a:prstGeom prst="flowChartManualOperation">
          <a:avLst/>
        </a:prstGeom>
        <a:solidFill>
          <a:srgbClr val="FFC000"/>
        </a:solidFill>
        <a:ln w="12700" cap="flat" cmpd="sng" algn="ctr">
          <a:solidFill>
            <a:schemeClr val="lt1">
              <a:hueOff val="0"/>
              <a:satOff val="0"/>
              <a:lumOff val="0"/>
              <a:alphaOff val="0"/>
            </a:schemeClr>
          </a:solidFill>
          <a:prstDash val="solid"/>
          <a:miter lim="800000"/>
        </a:ln>
        <a:effectLst>
          <a:outerShdw blurRad="50800" dist="50800" dir="5400000" algn="ctr" rotWithShape="0">
            <a:srgbClr val="000000">
              <a:alpha val="43137"/>
            </a:srgb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0" rIns="133325" bIns="0" numCol="1" spcCol="1270" anchor="t" anchorCtr="0">
          <a:noAutofit/>
        </a:bodyPr>
        <a:lstStyle/>
        <a:p>
          <a:pPr marL="0" lvl="0" indent="0" algn="l" defTabSz="933450">
            <a:lnSpc>
              <a:spcPct val="90000"/>
            </a:lnSpc>
            <a:spcBef>
              <a:spcPct val="0"/>
            </a:spcBef>
            <a:spcAft>
              <a:spcPct val="35000"/>
            </a:spcAft>
            <a:buNone/>
          </a:pPr>
          <a:r>
            <a:rPr lang="en-GB" sz="2100" kern="1200" dirty="0"/>
            <a:t>Training &amp; Fitting</a:t>
          </a:r>
        </a:p>
        <a:p>
          <a:pPr marL="171450" lvl="1" indent="-171450" algn="l" defTabSz="711200">
            <a:lnSpc>
              <a:spcPct val="90000"/>
            </a:lnSpc>
            <a:spcBef>
              <a:spcPct val="0"/>
            </a:spcBef>
            <a:spcAft>
              <a:spcPct val="15000"/>
            </a:spcAft>
            <a:buChar char="•"/>
          </a:pPr>
          <a:r>
            <a:rPr lang="en-GB" sz="1600" kern="1200" dirty="0"/>
            <a:t>Train &amp; fit model on 3 types of classifiers:</a:t>
          </a:r>
        </a:p>
        <a:p>
          <a:pPr marL="342900" lvl="2" indent="-171450" algn="l" defTabSz="711200">
            <a:lnSpc>
              <a:spcPct val="90000"/>
            </a:lnSpc>
            <a:spcBef>
              <a:spcPct val="0"/>
            </a:spcBef>
            <a:spcAft>
              <a:spcPct val="15000"/>
            </a:spcAft>
            <a:buChar char="•"/>
          </a:pPr>
          <a:r>
            <a:rPr lang="en-GB" sz="1600" kern="1200" dirty="0"/>
            <a:t>Logistic Regression</a:t>
          </a:r>
        </a:p>
        <a:p>
          <a:pPr marL="342900" lvl="2" indent="-171450" algn="l" defTabSz="711200">
            <a:lnSpc>
              <a:spcPct val="90000"/>
            </a:lnSpc>
            <a:spcBef>
              <a:spcPct val="0"/>
            </a:spcBef>
            <a:spcAft>
              <a:spcPct val="15000"/>
            </a:spcAft>
            <a:buChar char="•"/>
          </a:pPr>
          <a:r>
            <a:rPr lang="en-GB" sz="1600" kern="1200" dirty="0"/>
            <a:t>Random Forest Classifier</a:t>
          </a:r>
        </a:p>
        <a:p>
          <a:pPr marL="342900" lvl="2" indent="-171450" algn="l" defTabSz="711200">
            <a:lnSpc>
              <a:spcPct val="90000"/>
            </a:lnSpc>
            <a:spcBef>
              <a:spcPct val="0"/>
            </a:spcBef>
            <a:spcAft>
              <a:spcPct val="15000"/>
            </a:spcAft>
            <a:buChar char="•"/>
          </a:pPr>
          <a:r>
            <a:rPr lang="en-GB" sz="1600" kern="1200" dirty="0"/>
            <a:t>Support Vector Machine</a:t>
          </a:r>
        </a:p>
      </dsp:txBody>
      <dsp:txXfrm rot="5400000">
        <a:off x="3339242" y="554355"/>
        <a:ext cx="3096571" cy="1663066"/>
      </dsp:txXfrm>
    </dsp:sp>
    <dsp:sp modelId="{1FC672D7-9D97-4EBD-AFFC-1689414FFF81}">
      <dsp:nvSpPr>
        <dsp:cNvPr id="0" name=""/>
        <dsp:cNvSpPr/>
      </dsp:nvSpPr>
      <dsp:spPr>
        <a:xfrm rot="16200000">
          <a:off x="6822408" y="-162397"/>
          <a:ext cx="2771776" cy="3096571"/>
        </a:xfrm>
        <a:prstGeom prst="flowChartManualOperation">
          <a:avLst/>
        </a:prstGeom>
        <a:solidFill>
          <a:schemeClr val="accent4"/>
        </a:solidFill>
        <a:ln w="12700" cap="flat" cmpd="sng" algn="ctr">
          <a:solidFill>
            <a:schemeClr val="lt1">
              <a:hueOff val="0"/>
              <a:satOff val="0"/>
              <a:lumOff val="0"/>
              <a:alphaOff val="0"/>
            </a:schemeClr>
          </a:solidFill>
          <a:prstDash val="solid"/>
          <a:miter lim="800000"/>
        </a:ln>
        <a:effectLst>
          <a:outerShdw blurRad="50800" dist="50800" dir="5400000" algn="ctr" rotWithShape="0">
            <a:srgbClr val="000000">
              <a:alpha val="43137"/>
            </a:srgb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0" rIns="133325" bIns="0" numCol="1" spcCol="1270" anchor="t" anchorCtr="0">
          <a:noAutofit/>
        </a:bodyPr>
        <a:lstStyle/>
        <a:p>
          <a:pPr marL="0" lvl="0" indent="0" algn="l" defTabSz="933450">
            <a:lnSpc>
              <a:spcPct val="90000"/>
            </a:lnSpc>
            <a:spcBef>
              <a:spcPct val="0"/>
            </a:spcBef>
            <a:spcAft>
              <a:spcPct val="35000"/>
            </a:spcAft>
            <a:buNone/>
          </a:pPr>
          <a:r>
            <a:rPr lang="en-GB" sz="2100" kern="1200" dirty="0"/>
            <a:t>Model Evaluation</a:t>
          </a:r>
        </a:p>
        <a:p>
          <a:pPr marL="171450" lvl="1" indent="-171450" algn="l" defTabSz="711200">
            <a:lnSpc>
              <a:spcPct val="90000"/>
            </a:lnSpc>
            <a:spcBef>
              <a:spcPct val="0"/>
            </a:spcBef>
            <a:spcAft>
              <a:spcPct val="15000"/>
            </a:spcAft>
            <a:buChar char="•"/>
          </a:pPr>
          <a:r>
            <a:rPr lang="en-GB" sz="1600" kern="1200" dirty="0"/>
            <a:t>Classification Report</a:t>
          </a:r>
        </a:p>
        <a:p>
          <a:pPr marL="171450" lvl="1" indent="-171450" algn="l" defTabSz="711200">
            <a:lnSpc>
              <a:spcPct val="90000"/>
            </a:lnSpc>
            <a:spcBef>
              <a:spcPct val="0"/>
            </a:spcBef>
            <a:spcAft>
              <a:spcPct val="15000"/>
            </a:spcAft>
            <a:buChar char="•"/>
          </a:pPr>
          <a:r>
            <a:rPr lang="en-GB" sz="1600" kern="1200" dirty="0"/>
            <a:t>AUC</a:t>
          </a:r>
        </a:p>
      </dsp:txBody>
      <dsp:txXfrm rot="5400000">
        <a:off x="6660011" y="554355"/>
        <a:ext cx="3096571" cy="1663066"/>
      </dsp:txXfrm>
    </dsp:sp>
  </dsp:spTree>
</dsp:drawing>
</file>

<file path=ppt/diagrams/layout1.xml><?xml version="1.0" encoding="utf-8"?>
<dgm:layoutDef xmlns:dgm="http://schemas.openxmlformats.org/drawingml/2006/diagram" xmlns:a="http://schemas.openxmlformats.org/drawingml/2006/main" uniqueId="urn:microsoft.com/office/officeart/2005/8/layout/hList6">
  <dgm:title val=""/>
  <dgm:desc val=""/>
  <dgm:catLst>
    <dgm:cat type="list" pri="1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ptType="node" refType="h"/>
      <dgm:constr type="w" for="ch" ptType="node" refType="w"/>
      <dgm:constr type="primFontSz" for="ch" ptType="node" op="equ"/>
      <dgm:constr type="w" for="ch" forName="sibTrans" refType="w" fact="0.075"/>
    </dgm:constrLst>
    <dgm:ruleLst/>
    <dgm:forEach name="nodesForEach" axis="ch" ptType="node">
      <dgm:layoutNode name="node">
        <dgm:varLst>
          <dgm:bulletEnabled val="1"/>
        </dgm:varLst>
        <dgm:alg type="tx"/>
        <dgm:choose name="Name4">
          <dgm:if name="Name5" func="var" arg="dir" op="equ" val="norm">
            <dgm:shape xmlns:r="http://schemas.openxmlformats.org/officeDocument/2006/relationships" rot="-90" type="flowChartManualOperation" r:blip="">
              <dgm:adjLst/>
            </dgm:shape>
          </dgm:if>
          <dgm:else name="Name6">
            <dgm:shape xmlns:r="http://schemas.openxmlformats.org/officeDocument/2006/relationships" rot="90" type="flowChartManualOperation" r:blip="">
              <dgm:adjLst/>
            </dgm:shape>
          </dgm:else>
        </dgm:choose>
        <dgm:presOf axis="desOrSelf" ptType="node"/>
        <dgm:constrLst>
          <dgm:constr type="primFontSz" val="65"/>
          <dgm:constr type="tMarg"/>
          <dgm:constr type="bMarg"/>
          <dgm:constr type="lMarg" refType="primFontSz" fact="0.5"/>
          <dgm:constr type="rMarg" refType="lMarg"/>
        </dgm:constrLst>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2.png>
</file>

<file path=ppt/media/image3.jpe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FC835AD-CCB7-412B-AEC4-E23525DF3A3F}" type="datetimeFigureOut">
              <a:rPr lang="en-GB" smtClean="0"/>
              <a:t>25/05/2024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9D936E8-7462-4CAA-BBBD-CE554EC7A4A6}" type="slidenum">
              <a:rPr lang="en-GB" smtClean="0"/>
              <a:t>‹#›</a:t>
            </a:fld>
            <a:endParaRPr lang="en-GB"/>
          </a:p>
        </p:txBody>
      </p:sp>
    </p:spTree>
    <p:extLst>
      <p:ext uri="{BB962C8B-B14F-4D97-AF65-F5344CB8AC3E}">
        <p14:creationId xmlns:p14="http://schemas.microsoft.com/office/powerpoint/2010/main" val="41160863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noProof="1"/>
          </a:p>
        </p:txBody>
      </p:sp>
      <p:sp>
        <p:nvSpPr>
          <p:cNvPr id="4" name="Slide Number Placeholder 3"/>
          <p:cNvSpPr>
            <a:spLocks noGrp="1"/>
          </p:cNvSpPr>
          <p:nvPr>
            <p:ph type="sldNum" sz="quarter" idx="5"/>
          </p:nvPr>
        </p:nvSpPr>
        <p:spPr/>
        <p:txBody>
          <a:bodyPr rtlCol="0"/>
          <a:lstStyle/>
          <a:p>
            <a:pPr rtl="0"/>
            <a:fld id="{0842455A-0D23-4EAB-9AF9-2CC2B3066B0A}" type="slidenum">
              <a:rPr lang="en-GB" noProof="1" smtClean="0"/>
              <a:t>1</a:t>
            </a:fld>
            <a:endParaRPr lang="en-GB" noProof="1"/>
          </a:p>
        </p:txBody>
      </p:sp>
    </p:spTree>
    <p:extLst>
      <p:ext uri="{BB962C8B-B14F-4D97-AF65-F5344CB8AC3E}">
        <p14:creationId xmlns:p14="http://schemas.microsoft.com/office/powerpoint/2010/main" val="15573317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33821-597E-4B4F-8572-5DA1CB183565}"/>
              </a:ext>
            </a:extLst>
          </p:cNvPr>
          <p:cNvSpPr>
            <a:spLocks noGrp="1"/>
          </p:cNvSpPr>
          <p:nvPr>
            <p:ph type="ctrTitle"/>
          </p:nvPr>
        </p:nvSpPr>
        <p:spPr>
          <a:xfrm>
            <a:off x="548640" y="950976"/>
            <a:ext cx="6509385" cy="3556730"/>
          </a:xfrm>
        </p:spPr>
        <p:txBody>
          <a:bodyPr anchor="t">
            <a:normAutofit/>
          </a:bodyPr>
          <a:lstStyle>
            <a:lvl1pPr algn="l">
              <a:defRPr sz="4400"/>
            </a:lvl1pPr>
          </a:lstStyle>
          <a:p>
            <a:r>
              <a:rPr lang="en-US" dirty="0"/>
              <a:t>Click to edit Master title style</a:t>
            </a:r>
          </a:p>
        </p:txBody>
      </p:sp>
      <p:sp>
        <p:nvSpPr>
          <p:cNvPr id="3" name="Subtitle 2">
            <a:extLst>
              <a:ext uri="{FF2B5EF4-FFF2-40B4-BE49-F238E27FC236}">
                <a16:creationId xmlns:a16="http://schemas.microsoft.com/office/drawing/2014/main" id="{F4C38D70-8FF5-47D7-A0DD-087A227BC94F}"/>
              </a:ext>
            </a:extLst>
          </p:cNvPr>
          <p:cNvSpPr>
            <a:spLocks noGrp="1"/>
          </p:cNvSpPr>
          <p:nvPr>
            <p:ph type="subTitle" idx="1"/>
          </p:nvPr>
        </p:nvSpPr>
        <p:spPr>
          <a:xfrm>
            <a:off x="576072" y="4572000"/>
            <a:ext cx="6481953" cy="1485900"/>
          </a:xfrm>
        </p:spPr>
        <p:txBody>
          <a:bodyPr anchor="b">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6DB5B485-516D-48B7-AF1D-69AEEA351A94}"/>
              </a:ext>
            </a:extLst>
          </p:cNvPr>
          <p:cNvSpPr>
            <a:spLocks noGrp="1"/>
          </p:cNvSpPr>
          <p:nvPr>
            <p:ph type="dt" sz="half" idx="10"/>
          </p:nvPr>
        </p:nvSpPr>
        <p:spPr/>
        <p:txBody>
          <a:bodyPr/>
          <a:lstStyle/>
          <a:p>
            <a:fld id="{4CDE23C7-78A4-413A-A84B-93D4CC0A9EB1}" type="datetimeFigureOut">
              <a:rPr lang="en-US" smtClean="0"/>
              <a:t>5/25/2024</a:t>
            </a:fld>
            <a:endParaRPr lang="en-US"/>
          </a:p>
        </p:txBody>
      </p:sp>
      <p:sp>
        <p:nvSpPr>
          <p:cNvPr id="5" name="Footer Placeholder 4">
            <a:extLst>
              <a:ext uri="{FF2B5EF4-FFF2-40B4-BE49-F238E27FC236}">
                <a16:creationId xmlns:a16="http://schemas.microsoft.com/office/drawing/2014/main" id="{1D614DDB-2831-4FF8-9DA7-0449659D7A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9F178F6-65BA-4964-80E2-DB6EA3355FBB}"/>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18181156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307F1B-6F93-4E6E-8C8C-D01A9DEB6AA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97D2968-FE85-492F-A77B-1771F4EAA8C6}"/>
              </a:ext>
            </a:extLst>
          </p:cNvPr>
          <p:cNvSpPr>
            <a:spLocks noGrp="1"/>
          </p:cNvSpPr>
          <p:nvPr>
            <p:ph type="body" orient="vert" idx="1"/>
          </p:nvPr>
        </p:nvSpPr>
        <p:spPr>
          <a:xfrm>
            <a:off x="548641" y="2028826"/>
            <a:ext cx="11094348" cy="4029074"/>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4592DA2-B1FB-45C6-B10C-141AC2BFB381}"/>
              </a:ext>
            </a:extLst>
          </p:cNvPr>
          <p:cNvSpPr>
            <a:spLocks noGrp="1"/>
          </p:cNvSpPr>
          <p:nvPr>
            <p:ph type="dt" sz="half" idx="10"/>
          </p:nvPr>
        </p:nvSpPr>
        <p:spPr/>
        <p:txBody>
          <a:bodyPr/>
          <a:lstStyle/>
          <a:p>
            <a:fld id="{4CDE23C7-78A4-413A-A84B-93D4CC0A9EB1}" type="datetimeFigureOut">
              <a:rPr lang="en-US" smtClean="0"/>
              <a:t>5/25/2024</a:t>
            </a:fld>
            <a:endParaRPr lang="en-US"/>
          </a:p>
        </p:txBody>
      </p:sp>
      <p:sp>
        <p:nvSpPr>
          <p:cNvPr id="5" name="Footer Placeholder 4">
            <a:extLst>
              <a:ext uri="{FF2B5EF4-FFF2-40B4-BE49-F238E27FC236}">
                <a16:creationId xmlns:a16="http://schemas.microsoft.com/office/drawing/2014/main" id="{18CA6D78-CE47-4CA7-B3B6-AFAE5175F6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BEDC5C0-8780-4819-A8FC-32A0141D271C}"/>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28421326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7B8F9A8-05F2-4F79-B689-1FA2F31965D8}"/>
              </a:ext>
            </a:extLst>
          </p:cNvPr>
          <p:cNvSpPr>
            <a:spLocks noGrp="1"/>
          </p:cNvSpPr>
          <p:nvPr>
            <p:ph type="title" orient="vert"/>
          </p:nvPr>
        </p:nvSpPr>
        <p:spPr>
          <a:xfrm>
            <a:off x="9472612" y="952499"/>
            <a:ext cx="2207417" cy="5105401"/>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05D615BC-61CD-4D59-8E85-B59072E2B22D}"/>
              </a:ext>
            </a:extLst>
          </p:cNvPr>
          <p:cNvSpPr>
            <a:spLocks noGrp="1"/>
          </p:cNvSpPr>
          <p:nvPr>
            <p:ph type="body" orient="vert" idx="1"/>
          </p:nvPr>
        </p:nvSpPr>
        <p:spPr>
          <a:xfrm>
            <a:off x="557924" y="952499"/>
            <a:ext cx="8914688" cy="5105401"/>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3F81C46-8CC0-4B79-AF2E-84C86C6A803A}"/>
              </a:ext>
            </a:extLst>
          </p:cNvPr>
          <p:cNvSpPr>
            <a:spLocks noGrp="1"/>
          </p:cNvSpPr>
          <p:nvPr>
            <p:ph type="dt" sz="half" idx="10"/>
          </p:nvPr>
        </p:nvSpPr>
        <p:spPr/>
        <p:txBody>
          <a:bodyPr/>
          <a:lstStyle/>
          <a:p>
            <a:fld id="{4CDE23C7-78A4-413A-A84B-93D4CC0A9EB1}" type="datetimeFigureOut">
              <a:rPr lang="en-US" smtClean="0"/>
              <a:t>5/25/2024</a:t>
            </a:fld>
            <a:endParaRPr lang="en-US"/>
          </a:p>
        </p:txBody>
      </p:sp>
      <p:sp>
        <p:nvSpPr>
          <p:cNvPr id="5" name="Footer Placeholder 4">
            <a:extLst>
              <a:ext uri="{FF2B5EF4-FFF2-40B4-BE49-F238E27FC236}">
                <a16:creationId xmlns:a16="http://schemas.microsoft.com/office/drawing/2014/main" id="{A1A76817-4D29-4888-B68C-A35F5A069C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A0B21A-30A9-4173-9E3F-D985B86A35CE}"/>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191602752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8CE0AB24-7427-4E0C-9E7C-B642B3170AF1}"/>
              </a:ext>
            </a:extLst>
          </p:cNvPr>
          <p:cNvSpPr>
            <a:spLocks noGrp="1"/>
          </p:cNvSpPr>
          <p:nvPr>
            <p:ph type="pic" sz="quarter" idx="13"/>
          </p:nvPr>
        </p:nvSpPr>
        <p:spPr>
          <a:xfrm>
            <a:off x="1524" y="0"/>
            <a:ext cx="12188952" cy="6400800"/>
          </a:xfrm>
          <a:solidFill>
            <a:schemeClr val="accent6"/>
          </a:solidFill>
        </p:spPr>
        <p:txBody>
          <a:bodyPr rtlCol="0"/>
          <a:lstStyle/>
          <a:p>
            <a:pPr rtl="0"/>
            <a:r>
              <a:rPr lang="en-US" noProof="0"/>
              <a:t>Click icon to add picture</a:t>
            </a:r>
            <a:endParaRPr lang="en-GB" noProof="0"/>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rtlCol="0"/>
          <a:lstStyle/>
          <a:p>
            <a:pPr rtl="0"/>
            <a:r>
              <a:rPr lang="en-GB" noProof="0"/>
              <a:t>20XX</a:t>
            </a:r>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rtlCol="0"/>
          <a:lstStyle/>
          <a:p>
            <a:pPr rtl="0"/>
            <a:r>
              <a:rPr lang="en-GB" noProof="0"/>
              <a:t>Sample Footer Text</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rtlCol="0"/>
          <a:lstStyle/>
          <a:p>
            <a:pPr rtl="0"/>
            <a:fld id="{3A98EE3D-8CD1-4C3F-BD1C-C98C9596463C}" type="slidenum">
              <a:rPr lang="en-GB" noProof="0" smtClean="0"/>
              <a:t>‹#›</a:t>
            </a:fld>
            <a:endParaRPr lang="en-GB" noProof="0"/>
          </a:p>
        </p:txBody>
      </p:sp>
      <p:sp>
        <p:nvSpPr>
          <p:cNvPr id="8" name="Title 1">
            <a:extLst>
              <a:ext uri="{FF2B5EF4-FFF2-40B4-BE49-F238E27FC236}">
                <a16:creationId xmlns:a16="http://schemas.microsoft.com/office/drawing/2014/main" id="{CE30A2A8-DADD-44CC-B8A3-9BFFD5E76B66}"/>
              </a:ext>
            </a:extLst>
          </p:cNvPr>
          <p:cNvSpPr>
            <a:spLocks noGrp="1"/>
          </p:cNvSpPr>
          <p:nvPr>
            <p:ph type="ctrTitle"/>
          </p:nvPr>
        </p:nvSpPr>
        <p:spPr>
          <a:xfrm>
            <a:off x="0" y="3118981"/>
            <a:ext cx="7537703" cy="2462667"/>
          </a:xfrm>
          <a:solidFill>
            <a:schemeClr val="bg1">
              <a:alpha val="93000"/>
            </a:schemeClr>
          </a:solidFill>
        </p:spPr>
        <p:txBody>
          <a:bodyPr lIns="822960" tIns="731520" rtlCol="0" anchor="t" anchorCtr="0">
            <a:normAutofit/>
          </a:bodyPr>
          <a:lstStyle/>
          <a:p>
            <a:pPr rtl="0"/>
            <a:r>
              <a:rPr lang="en-US" sz="5400" noProof="0">
                <a:solidFill>
                  <a:schemeClr val="tx1"/>
                </a:solidFill>
              </a:rPr>
              <a:t>Click to edit Master title style</a:t>
            </a:r>
            <a:endParaRPr lang="en-GB" sz="5400" noProof="0">
              <a:solidFill>
                <a:schemeClr val="tx1"/>
              </a:solidFill>
            </a:endParaRPr>
          </a:p>
        </p:txBody>
      </p:sp>
      <p:sp>
        <p:nvSpPr>
          <p:cNvPr id="9" name="Subtitle 2">
            <a:extLst>
              <a:ext uri="{FF2B5EF4-FFF2-40B4-BE49-F238E27FC236}">
                <a16:creationId xmlns:a16="http://schemas.microsoft.com/office/drawing/2014/main" id="{79DF17D8-A326-44D6-A77D-42DA99E92786}"/>
              </a:ext>
            </a:extLst>
          </p:cNvPr>
          <p:cNvSpPr>
            <a:spLocks noGrp="1"/>
          </p:cNvSpPr>
          <p:nvPr>
            <p:ph type="subTitle" idx="1"/>
          </p:nvPr>
        </p:nvSpPr>
        <p:spPr>
          <a:xfrm>
            <a:off x="754841" y="4735799"/>
            <a:ext cx="6470693" cy="605256"/>
          </a:xfrm>
        </p:spPr>
        <p:txBody>
          <a:bodyPr rtlCol="0"/>
          <a:lstStyle/>
          <a:p>
            <a:pPr rtl="0"/>
            <a:r>
              <a:rPr lang="en-US" noProof="0">
                <a:solidFill>
                  <a:schemeClr val="tx1"/>
                </a:solidFill>
              </a:rPr>
              <a:t>Click to edit Master subtitle style</a:t>
            </a:r>
            <a:endParaRPr lang="en-GB" noProof="0">
              <a:solidFill>
                <a:schemeClr val="tx1"/>
              </a:solidFill>
            </a:endParaRPr>
          </a:p>
        </p:txBody>
      </p:sp>
    </p:spTree>
    <p:extLst>
      <p:ext uri="{BB962C8B-B14F-4D97-AF65-F5344CB8AC3E}">
        <p14:creationId xmlns:p14="http://schemas.microsoft.com/office/powerpoint/2010/main" val="31026397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DA45AC-24E0-45A1-90C3-7BF96C3FC73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D2018E1-7CA3-4B5E-9683-554FDFC63E4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95D32D-7150-4DF2-B992-A2B4F5605D94}"/>
              </a:ext>
            </a:extLst>
          </p:cNvPr>
          <p:cNvSpPr>
            <a:spLocks noGrp="1"/>
          </p:cNvSpPr>
          <p:nvPr>
            <p:ph type="dt" sz="half" idx="10"/>
          </p:nvPr>
        </p:nvSpPr>
        <p:spPr/>
        <p:txBody>
          <a:bodyPr/>
          <a:lstStyle/>
          <a:p>
            <a:fld id="{4CDE23C7-78A4-413A-A84B-93D4CC0A9EB1}" type="datetimeFigureOut">
              <a:rPr lang="en-US" smtClean="0"/>
              <a:t>5/25/2024</a:t>
            </a:fld>
            <a:endParaRPr lang="en-US"/>
          </a:p>
        </p:txBody>
      </p:sp>
      <p:sp>
        <p:nvSpPr>
          <p:cNvPr id="5" name="Footer Placeholder 4">
            <a:extLst>
              <a:ext uri="{FF2B5EF4-FFF2-40B4-BE49-F238E27FC236}">
                <a16:creationId xmlns:a16="http://schemas.microsoft.com/office/drawing/2014/main" id="{F3D03F0C-FCA3-464C-B6ED-864DB51E7DD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9C41006-DAE1-4326-B1AE-FD527A653BDE}"/>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35425226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173B84-BE32-464A-A765-975C21B5CF4B}"/>
              </a:ext>
            </a:extLst>
          </p:cNvPr>
          <p:cNvSpPr>
            <a:spLocks noGrp="1"/>
          </p:cNvSpPr>
          <p:nvPr>
            <p:ph type="title"/>
          </p:nvPr>
        </p:nvSpPr>
        <p:spPr>
          <a:xfrm>
            <a:off x="557923" y="952500"/>
            <a:ext cx="6678695" cy="3962398"/>
          </a:xfrm>
        </p:spPr>
        <p:txBody>
          <a:bodyPr anchor="t">
            <a:normAutofit/>
          </a:bodyPr>
          <a:lstStyle>
            <a:lvl1pPr>
              <a:defRPr sz="5400"/>
            </a:lvl1pPr>
          </a:lstStyle>
          <a:p>
            <a:r>
              <a:rPr lang="en-US" dirty="0"/>
              <a:t>Click to edit Master title style</a:t>
            </a:r>
          </a:p>
        </p:txBody>
      </p:sp>
      <p:sp>
        <p:nvSpPr>
          <p:cNvPr id="3" name="Text Placeholder 2">
            <a:extLst>
              <a:ext uri="{FF2B5EF4-FFF2-40B4-BE49-F238E27FC236}">
                <a16:creationId xmlns:a16="http://schemas.microsoft.com/office/drawing/2014/main" id="{640145C2-97CF-4887-904A-8ADC80525A2E}"/>
              </a:ext>
            </a:extLst>
          </p:cNvPr>
          <p:cNvSpPr>
            <a:spLocks noGrp="1"/>
          </p:cNvSpPr>
          <p:nvPr>
            <p:ph type="body" idx="1"/>
          </p:nvPr>
        </p:nvSpPr>
        <p:spPr>
          <a:xfrm>
            <a:off x="8043860" y="952501"/>
            <a:ext cx="3500440" cy="3962399"/>
          </a:xfrm>
        </p:spPr>
        <p:txBody>
          <a:bodyP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5E524559-DA32-4398-A8EE-EED2469D63BB}"/>
              </a:ext>
            </a:extLst>
          </p:cNvPr>
          <p:cNvSpPr>
            <a:spLocks noGrp="1"/>
          </p:cNvSpPr>
          <p:nvPr>
            <p:ph type="dt" sz="half" idx="10"/>
          </p:nvPr>
        </p:nvSpPr>
        <p:spPr/>
        <p:txBody>
          <a:bodyPr/>
          <a:lstStyle/>
          <a:p>
            <a:fld id="{4CDE23C7-78A4-413A-A84B-93D4CC0A9EB1}" type="datetimeFigureOut">
              <a:rPr lang="en-US" smtClean="0"/>
              <a:t>5/25/2024</a:t>
            </a:fld>
            <a:endParaRPr lang="en-US"/>
          </a:p>
        </p:txBody>
      </p:sp>
      <p:sp>
        <p:nvSpPr>
          <p:cNvPr id="5" name="Footer Placeholder 4">
            <a:extLst>
              <a:ext uri="{FF2B5EF4-FFF2-40B4-BE49-F238E27FC236}">
                <a16:creationId xmlns:a16="http://schemas.microsoft.com/office/drawing/2014/main" id="{73967BE1-F1AC-4732-B52E-1C7D63DEF8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5A13C03-DDF0-48C6-B1BF-D28875F8238F}"/>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18577947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46F411-42B3-4A17-BE7E-861BE7E7DC9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58E0603-F4C0-40AC-A53E-40449D53D741}"/>
              </a:ext>
            </a:extLst>
          </p:cNvPr>
          <p:cNvSpPr>
            <a:spLocks noGrp="1"/>
          </p:cNvSpPr>
          <p:nvPr>
            <p:ph sz="half" idx="1"/>
          </p:nvPr>
        </p:nvSpPr>
        <p:spPr>
          <a:xfrm>
            <a:off x="548640" y="2029968"/>
            <a:ext cx="5281506" cy="41481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F6BC5634-2887-4182-A9BE-B382357D4F9C}"/>
              </a:ext>
            </a:extLst>
          </p:cNvPr>
          <p:cNvSpPr>
            <a:spLocks noGrp="1"/>
          </p:cNvSpPr>
          <p:nvPr>
            <p:ph sz="half" idx="2"/>
          </p:nvPr>
        </p:nvSpPr>
        <p:spPr>
          <a:xfrm>
            <a:off x="6257928" y="2029968"/>
            <a:ext cx="5281506" cy="41481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D56B6E74-28E1-4684-B515-4265ED7B1EAE}"/>
              </a:ext>
            </a:extLst>
          </p:cNvPr>
          <p:cNvSpPr>
            <a:spLocks noGrp="1"/>
          </p:cNvSpPr>
          <p:nvPr>
            <p:ph type="dt" sz="half" idx="10"/>
          </p:nvPr>
        </p:nvSpPr>
        <p:spPr/>
        <p:txBody>
          <a:bodyPr/>
          <a:lstStyle/>
          <a:p>
            <a:fld id="{4CDE23C7-78A4-413A-A84B-93D4CC0A9EB1}" type="datetimeFigureOut">
              <a:rPr lang="en-US" smtClean="0"/>
              <a:t>5/25/2024</a:t>
            </a:fld>
            <a:endParaRPr lang="en-US"/>
          </a:p>
        </p:txBody>
      </p:sp>
      <p:sp>
        <p:nvSpPr>
          <p:cNvPr id="6" name="Footer Placeholder 5">
            <a:extLst>
              <a:ext uri="{FF2B5EF4-FFF2-40B4-BE49-F238E27FC236}">
                <a16:creationId xmlns:a16="http://schemas.microsoft.com/office/drawing/2014/main" id="{18D375EA-A8F8-485D-A82F-CD85D4C9E17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AD9E4B0-F5E3-407F-A548-B616E774987F}"/>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43596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82161A-7627-4D64-AF08-10D702AFE286}"/>
              </a:ext>
            </a:extLst>
          </p:cNvPr>
          <p:cNvSpPr>
            <a:spLocks noGrp="1"/>
          </p:cNvSpPr>
          <p:nvPr>
            <p:ph type="title"/>
          </p:nvPr>
        </p:nvSpPr>
        <p:spPr>
          <a:xfrm>
            <a:off x="552659" y="950976"/>
            <a:ext cx="10802729" cy="881796"/>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553B6884-07D8-4CC4-BE99-516F1433BED8}"/>
              </a:ext>
            </a:extLst>
          </p:cNvPr>
          <p:cNvSpPr>
            <a:spLocks noGrp="1"/>
          </p:cNvSpPr>
          <p:nvPr>
            <p:ph type="body" idx="1"/>
          </p:nvPr>
        </p:nvSpPr>
        <p:spPr>
          <a:xfrm>
            <a:off x="542918" y="1832772"/>
            <a:ext cx="5281507" cy="742638"/>
          </a:xfrm>
        </p:spPr>
        <p:txBody>
          <a:bodyPr anchor="b">
            <a:normAutofit/>
          </a:bodyPr>
          <a:lstStyle>
            <a:lvl1pPr marL="0" indent="0">
              <a:buNone/>
              <a:defRPr sz="1800" b="1" cap="all" spc="13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E182C638-B5A8-4F8C-85AE-33BEAF54C07A}"/>
              </a:ext>
            </a:extLst>
          </p:cNvPr>
          <p:cNvSpPr>
            <a:spLocks noGrp="1"/>
          </p:cNvSpPr>
          <p:nvPr>
            <p:ph sz="half" idx="2"/>
          </p:nvPr>
        </p:nvSpPr>
        <p:spPr>
          <a:xfrm>
            <a:off x="548640" y="2600531"/>
            <a:ext cx="5281507"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E40D1933-A703-4BDC-A697-728E899EEDE1}"/>
              </a:ext>
            </a:extLst>
          </p:cNvPr>
          <p:cNvSpPr>
            <a:spLocks noGrp="1"/>
          </p:cNvSpPr>
          <p:nvPr>
            <p:ph type="body" sz="quarter" idx="3"/>
          </p:nvPr>
        </p:nvSpPr>
        <p:spPr>
          <a:xfrm>
            <a:off x="6257927" y="1832772"/>
            <a:ext cx="5283202" cy="742638"/>
          </a:xfrm>
        </p:spPr>
        <p:txBody>
          <a:bodyPr anchor="b">
            <a:normAutofit/>
          </a:bodyPr>
          <a:lstStyle>
            <a:lvl1pPr marL="0" indent="0">
              <a:buNone/>
              <a:defRPr sz="1800" b="1" cap="all" spc="13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95925DBD-4D51-4A2D-B1E4-6D094CD1E803}"/>
              </a:ext>
            </a:extLst>
          </p:cNvPr>
          <p:cNvSpPr>
            <a:spLocks noGrp="1"/>
          </p:cNvSpPr>
          <p:nvPr>
            <p:ph sz="quarter" idx="4"/>
          </p:nvPr>
        </p:nvSpPr>
        <p:spPr>
          <a:xfrm>
            <a:off x="6257927" y="2600531"/>
            <a:ext cx="5283202"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62636E2-E26E-42F7-9E05-3F756C7D17AE}"/>
              </a:ext>
            </a:extLst>
          </p:cNvPr>
          <p:cNvSpPr>
            <a:spLocks noGrp="1"/>
          </p:cNvSpPr>
          <p:nvPr>
            <p:ph type="dt" sz="half" idx="10"/>
          </p:nvPr>
        </p:nvSpPr>
        <p:spPr/>
        <p:txBody>
          <a:bodyPr/>
          <a:lstStyle/>
          <a:p>
            <a:fld id="{4CDE23C7-78A4-413A-A84B-93D4CC0A9EB1}" type="datetimeFigureOut">
              <a:rPr lang="en-US" smtClean="0"/>
              <a:t>5/25/2024</a:t>
            </a:fld>
            <a:endParaRPr lang="en-US"/>
          </a:p>
        </p:txBody>
      </p:sp>
      <p:sp>
        <p:nvSpPr>
          <p:cNvPr id="8" name="Footer Placeholder 7">
            <a:extLst>
              <a:ext uri="{FF2B5EF4-FFF2-40B4-BE49-F238E27FC236}">
                <a16:creationId xmlns:a16="http://schemas.microsoft.com/office/drawing/2014/main" id="{86F7281B-0E5C-421E-AFFE-775F57C5DDB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E483462-E410-4DC7-AE53-27AABECFE6E8}"/>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24306227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ACFA68-31B5-48C5-929A-842FDF0FD8E7}"/>
              </a:ext>
            </a:extLst>
          </p:cNvPr>
          <p:cNvSpPr>
            <a:spLocks noGrp="1"/>
          </p:cNvSpPr>
          <p:nvPr>
            <p:ph type="title"/>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595A2600-419E-46E9-946F-FBDEDBA1D448}"/>
              </a:ext>
            </a:extLst>
          </p:cNvPr>
          <p:cNvSpPr>
            <a:spLocks noGrp="1"/>
          </p:cNvSpPr>
          <p:nvPr>
            <p:ph type="dt" sz="half" idx="10"/>
          </p:nvPr>
        </p:nvSpPr>
        <p:spPr/>
        <p:txBody>
          <a:bodyPr/>
          <a:lstStyle/>
          <a:p>
            <a:fld id="{4CDE23C7-78A4-413A-A84B-93D4CC0A9EB1}" type="datetimeFigureOut">
              <a:rPr lang="en-US" smtClean="0"/>
              <a:t>5/25/2024</a:t>
            </a:fld>
            <a:endParaRPr lang="en-US"/>
          </a:p>
        </p:txBody>
      </p:sp>
      <p:sp>
        <p:nvSpPr>
          <p:cNvPr id="4" name="Footer Placeholder 3">
            <a:extLst>
              <a:ext uri="{FF2B5EF4-FFF2-40B4-BE49-F238E27FC236}">
                <a16:creationId xmlns:a16="http://schemas.microsoft.com/office/drawing/2014/main" id="{1385F9A9-98FF-4653-A570-9F351A1ABDC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BD44457-95F1-4B15-A647-B14F91F7A6D4}"/>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24319606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519EABA-1008-4E49-9184-3A946ECD7199}"/>
              </a:ext>
            </a:extLst>
          </p:cNvPr>
          <p:cNvSpPr>
            <a:spLocks noGrp="1"/>
          </p:cNvSpPr>
          <p:nvPr>
            <p:ph type="dt" sz="half" idx="10"/>
          </p:nvPr>
        </p:nvSpPr>
        <p:spPr/>
        <p:txBody>
          <a:bodyPr/>
          <a:lstStyle/>
          <a:p>
            <a:fld id="{4CDE23C7-78A4-413A-A84B-93D4CC0A9EB1}" type="datetimeFigureOut">
              <a:rPr lang="en-US" smtClean="0"/>
              <a:t>5/25/2024</a:t>
            </a:fld>
            <a:endParaRPr lang="en-US"/>
          </a:p>
        </p:txBody>
      </p:sp>
      <p:sp>
        <p:nvSpPr>
          <p:cNvPr id="3" name="Footer Placeholder 2">
            <a:extLst>
              <a:ext uri="{FF2B5EF4-FFF2-40B4-BE49-F238E27FC236}">
                <a16:creationId xmlns:a16="http://schemas.microsoft.com/office/drawing/2014/main" id="{D05C3BD0-269D-4127-B5F7-84B0D8A7422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1623447-C740-4495-93EC-7252B1B929E4}"/>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35267064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2D1155-71E7-4F0A-BB62-933743CF6EDD}"/>
              </a:ext>
            </a:extLst>
          </p:cNvPr>
          <p:cNvSpPr>
            <a:spLocks noGrp="1"/>
          </p:cNvSpPr>
          <p:nvPr>
            <p:ph type="title"/>
          </p:nvPr>
        </p:nvSpPr>
        <p:spPr>
          <a:xfrm>
            <a:off x="548640" y="952500"/>
            <a:ext cx="4124084" cy="2362200"/>
          </a:xfrm>
        </p:spPr>
        <p:txBody>
          <a:bodyPr anchor="t"/>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E0CB6D44-5A1E-4176-8766-4B81E045D50A}"/>
              </a:ext>
            </a:extLst>
          </p:cNvPr>
          <p:cNvSpPr>
            <a:spLocks noGrp="1"/>
          </p:cNvSpPr>
          <p:nvPr>
            <p:ph idx="1"/>
          </p:nvPr>
        </p:nvSpPr>
        <p:spPr>
          <a:xfrm>
            <a:off x="5600700" y="952500"/>
            <a:ext cx="5934074" cy="4908551"/>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8C810EC6-11DD-4B5D-A2D2-4DCF73E58389}"/>
              </a:ext>
            </a:extLst>
          </p:cNvPr>
          <p:cNvSpPr>
            <a:spLocks noGrp="1"/>
          </p:cNvSpPr>
          <p:nvPr>
            <p:ph type="body" sz="half" idx="2"/>
          </p:nvPr>
        </p:nvSpPr>
        <p:spPr>
          <a:xfrm>
            <a:off x="548641" y="3429000"/>
            <a:ext cx="4124084" cy="24399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CD5DFCDF-666E-4DB4-A1C0-79D40A007066}"/>
              </a:ext>
            </a:extLst>
          </p:cNvPr>
          <p:cNvSpPr>
            <a:spLocks noGrp="1"/>
          </p:cNvSpPr>
          <p:nvPr>
            <p:ph type="dt" sz="half" idx="10"/>
          </p:nvPr>
        </p:nvSpPr>
        <p:spPr/>
        <p:txBody>
          <a:bodyPr/>
          <a:lstStyle/>
          <a:p>
            <a:fld id="{4CDE23C7-78A4-413A-A84B-93D4CC0A9EB1}" type="datetimeFigureOut">
              <a:rPr lang="en-US" smtClean="0"/>
              <a:t>5/25/2024</a:t>
            </a:fld>
            <a:endParaRPr lang="en-US"/>
          </a:p>
        </p:txBody>
      </p:sp>
      <p:sp>
        <p:nvSpPr>
          <p:cNvPr id="6" name="Footer Placeholder 5">
            <a:extLst>
              <a:ext uri="{FF2B5EF4-FFF2-40B4-BE49-F238E27FC236}">
                <a16:creationId xmlns:a16="http://schemas.microsoft.com/office/drawing/2014/main" id="{083A69AC-15E6-4B19-A59D-DBDBE923DB4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D79F0EE-74DE-4FEC-81E9-E40D53397857}"/>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1999453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A3CA4F-6508-4AD6-8367-A0288D888DD6}"/>
              </a:ext>
            </a:extLst>
          </p:cNvPr>
          <p:cNvSpPr>
            <a:spLocks noGrp="1"/>
          </p:cNvSpPr>
          <p:nvPr>
            <p:ph type="title"/>
          </p:nvPr>
        </p:nvSpPr>
        <p:spPr>
          <a:xfrm>
            <a:off x="548641" y="952500"/>
            <a:ext cx="4124084" cy="2397918"/>
          </a:xfrm>
        </p:spPr>
        <p:txBody>
          <a:bodyPr anchor="t"/>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1906BFCD-2F93-4D99-89EA-F0359FB782B7}"/>
              </a:ext>
            </a:extLst>
          </p:cNvPr>
          <p:cNvSpPr>
            <a:spLocks noGrp="1"/>
          </p:cNvSpPr>
          <p:nvPr>
            <p:ph type="pic" idx="1"/>
          </p:nvPr>
        </p:nvSpPr>
        <p:spPr>
          <a:xfrm>
            <a:off x="5522119" y="987425"/>
            <a:ext cx="6022181"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FF4C1F7-1272-41C8-8C29-676316D02D5D}"/>
              </a:ext>
            </a:extLst>
          </p:cNvPr>
          <p:cNvSpPr>
            <a:spLocks noGrp="1"/>
          </p:cNvSpPr>
          <p:nvPr>
            <p:ph type="body" sz="half" idx="2"/>
          </p:nvPr>
        </p:nvSpPr>
        <p:spPr>
          <a:xfrm>
            <a:off x="548641" y="3429000"/>
            <a:ext cx="4124084" cy="24399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A5CDD491-0FE6-4B42-AAA6-B698E46F1A8E}"/>
              </a:ext>
            </a:extLst>
          </p:cNvPr>
          <p:cNvSpPr>
            <a:spLocks noGrp="1"/>
          </p:cNvSpPr>
          <p:nvPr>
            <p:ph type="dt" sz="half" idx="10"/>
          </p:nvPr>
        </p:nvSpPr>
        <p:spPr/>
        <p:txBody>
          <a:bodyPr/>
          <a:lstStyle/>
          <a:p>
            <a:fld id="{4CDE23C7-78A4-413A-A84B-93D4CC0A9EB1}" type="datetimeFigureOut">
              <a:rPr lang="en-US" smtClean="0"/>
              <a:t>5/25/2024</a:t>
            </a:fld>
            <a:endParaRPr lang="en-US"/>
          </a:p>
        </p:txBody>
      </p:sp>
      <p:sp>
        <p:nvSpPr>
          <p:cNvPr id="6" name="Footer Placeholder 5">
            <a:extLst>
              <a:ext uri="{FF2B5EF4-FFF2-40B4-BE49-F238E27FC236}">
                <a16:creationId xmlns:a16="http://schemas.microsoft.com/office/drawing/2014/main" id="{D258F83F-4E9F-4607-A69B-DFC932560AB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324484-C6E4-4D8A-BDAB-09B1FBB43631}"/>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9290863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F90E843-90BA-4A7D-8F9F-FFE49387A618}"/>
              </a:ext>
            </a:extLst>
          </p:cNvPr>
          <p:cNvSpPr>
            <a:spLocks noGrp="1"/>
          </p:cNvSpPr>
          <p:nvPr>
            <p:ph type="title"/>
          </p:nvPr>
        </p:nvSpPr>
        <p:spPr>
          <a:xfrm>
            <a:off x="548639" y="950976"/>
            <a:ext cx="10995659" cy="1077849"/>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43F7CA62-9B55-49B4-94B6-EAAF7D5AE0DC}"/>
              </a:ext>
            </a:extLst>
          </p:cNvPr>
          <p:cNvSpPr>
            <a:spLocks noGrp="1"/>
          </p:cNvSpPr>
          <p:nvPr>
            <p:ph type="body" idx="1"/>
          </p:nvPr>
        </p:nvSpPr>
        <p:spPr>
          <a:xfrm>
            <a:off x="548641" y="2028826"/>
            <a:ext cx="10995660" cy="4029074"/>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C93CEA03-AAFA-4A69-A3DA-1DD0EF273F11}"/>
              </a:ext>
            </a:extLst>
          </p:cNvPr>
          <p:cNvSpPr>
            <a:spLocks noGrp="1"/>
          </p:cNvSpPr>
          <p:nvPr>
            <p:ph type="dt" sz="half" idx="2"/>
          </p:nvPr>
        </p:nvSpPr>
        <p:spPr>
          <a:xfrm>
            <a:off x="588729" y="6449535"/>
            <a:ext cx="2983095" cy="308453"/>
          </a:xfrm>
          <a:prstGeom prst="rect">
            <a:avLst/>
          </a:prstGeom>
        </p:spPr>
        <p:txBody>
          <a:bodyPr vert="horz" lIns="91440" tIns="45720" rIns="91440" bIns="45720" rtlCol="0" anchor="t"/>
          <a:lstStyle>
            <a:lvl1pPr algn="l">
              <a:defRPr sz="900">
                <a:solidFill>
                  <a:schemeClr val="tx1"/>
                </a:solidFill>
              </a:defRPr>
            </a:lvl1pPr>
          </a:lstStyle>
          <a:p>
            <a:fld id="{4CDE23C7-78A4-413A-A84B-93D4CC0A9EB1}" type="datetimeFigureOut">
              <a:rPr lang="en-US" smtClean="0"/>
              <a:pPr/>
              <a:t>5/25/2024</a:t>
            </a:fld>
            <a:endParaRPr lang="en-US" dirty="0"/>
          </a:p>
        </p:txBody>
      </p:sp>
      <p:sp>
        <p:nvSpPr>
          <p:cNvPr id="5" name="Footer Placeholder 4">
            <a:extLst>
              <a:ext uri="{FF2B5EF4-FFF2-40B4-BE49-F238E27FC236}">
                <a16:creationId xmlns:a16="http://schemas.microsoft.com/office/drawing/2014/main" id="{F3E97F43-1ECB-4FC2-863E-26CEE24A008A}"/>
              </a:ext>
            </a:extLst>
          </p:cNvPr>
          <p:cNvSpPr>
            <a:spLocks noGrp="1"/>
          </p:cNvSpPr>
          <p:nvPr>
            <p:ph type="ftr" sz="quarter" idx="3"/>
          </p:nvPr>
        </p:nvSpPr>
        <p:spPr>
          <a:xfrm>
            <a:off x="557924" y="173776"/>
            <a:ext cx="4114800" cy="365125"/>
          </a:xfrm>
          <a:prstGeom prst="rect">
            <a:avLst/>
          </a:prstGeom>
        </p:spPr>
        <p:txBody>
          <a:bodyPr vert="horz" lIns="91440" tIns="45720" rIns="91440" bIns="45720" rtlCol="0" anchor="b"/>
          <a:lstStyle>
            <a:lvl1pPr algn="l">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53C7F9D8-4B2E-4871-B2AE-EFC06BE23179}"/>
              </a:ext>
            </a:extLst>
          </p:cNvPr>
          <p:cNvSpPr>
            <a:spLocks noGrp="1"/>
          </p:cNvSpPr>
          <p:nvPr>
            <p:ph type="sldNum" sz="quarter" idx="4"/>
          </p:nvPr>
        </p:nvSpPr>
        <p:spPr>
          <a:xfrm>
            <a:off x="10710710" y="6449535"/>
            <a:ext cx="932279" cy="308453"/>
          </a:xfrm>
          <a:prstGeom prst="rect">
            <a:avLst/>
          </a:prstGeom>
        </p:spPr>
        <p:txBody>
          <a:bodyPr vert="horz" lIns="91440" tIns="45720" rIns="91440" bIns="45720" rtlCol="0" anchor="t"/>
          <a:lstStyle>
            <a:lvl1pPr algn="r">
              <a:defRPr sz="900">
                <a:solidFill>
                  <a:schemeClr val="tx1"/>
                </a:solidFill>
              </a:defRPr>
            </a:lvl1pPr>
          </a:lstStyle>
          <a:p>
            <a:fld id="{6CB39E08-E0E5-4B1A-8F7D-08FE7678A3B6}" type="slidenum">
              <a:rPr lang="en-US" smtClean="0"/>
              <a:pPr/>
              <a:t>‹#›</a:t>
            </a:fld>
            <a:endParaRPr lang="en-US"/>
          </a:p>
        </p:txBody>
      </p:sp>
      <p:cxnSp>
        <p:nvCxnSpPr>
          <p:cNvPr id="7" name="Straight Connector 6">
            <a:extLst>
              <a:ext uri="{FF2B5EF4-FFF2-40B4-BE49-F238E27FC236}">
                <a16:creationId xmlns:a16="http://schemas.microsoft.com/office/drawing/2014/main" id="{462919E4-C488-4107-9EF1-66152F848008}"/>
              </a:ext>
            </a:extLst>
          </p:cNvPr>
          <p:cNvCxnSpPr>
            <a:cxnSpLocks/>
          </p:cNvCxnSpPr>
          <p:nvPr/>
        </p:nvCxnSpPr>
        <p:spPr>
          <a:xfrm>
            <a:off x="643467" y="678719"/>
            <a:ext cx="1090506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BF79732-4088-424C-A653-4534E4389443}"/>
              </a:ext>
            </a:extLst>
          </p:cNvPr>
          <p:cNvCxnSpPr>
            <a:cxnSpLocks/>
          </p:cNvCxnSpPr>
          <p:nvPr/>
        </p:nvCxnSpPr>
        <p:spPr>
          <a:xfrm>
            <a:off x="643467" y="6309695"/>
            <a:ext cx="10905066"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5885698"/>
      </p:ext>
    </p:extLst>
  </p:cSld>
  <p:clrMap bg1="lt1" tx1="dk1" bg2="lt2" tx2="dk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1" r:id="rId6"/>
    <p:sldLayoutId id="2147483697" r:id="rId7"/>
    <p:sldLayoutId id="2147483698" r:id="rId8"/>
    <p:sldLayoutId id="2147483699" r:id="rId9"/>
    <p:sldLayoutId id="2147483700" r:id="rId10"/>
    <p:sldLayoutId id="2147483702" r:id="rId11"/>
    <p:sldLayoutId id="2147483709" r:id="rId12"/>
  </p:sldLayoutIdLst>
  <p:txStyles>
    <p:titleStyle>
      <a:lvl1pPr algn="l" defTabSz="914400" rtl="0" eaLnBrk="1" latinLnBrk="0" hangingPunct="1">
        <a:lnSpc>
          <a:spcPct val="85000"/>
        </a:lnSpc>
        <a:spcBef>
          <a:spcPct val="0"/>
        </a:spcBef>
        <a:buNone/>
        <a:defRPr sz="3600" kern="1200">
          <a:solidFill>
            <a:schemeClr val="accent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50292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73152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00584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123444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7.sv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chart" Target="../charts/chart2.xml"/><Relationship Id="rId7" Type="http://schemas.openxmlformats.org/officeDocument/2006/relationships/image" Target="../media/image11.svg"/><Relationship Id="rId2" Type="http://schemas.openxmlformats.org/officeDocument/2006/relationships/chart" Target="../charts/chart1.xml"/><Relationship Id="rId1" Type="http://schemas.openxmlformats.org/officeDocument/2006/relationships/slideLayout" Target="../slideLayouts/slideLayout8.xml"/><Relationship Id="rId6" Type="http://schemas.openxmlformats.org/officeDocument/2006/relationships/image" Target="../media/image10.png"/><Relationship Id="rId5" Type="http://schemas.openxmlformats.org/officeDocument/2006/relationships/image" Target="../media/image9.svg"/><Relationship Id="rId4" Type="http://schemas.openxmlformats.org/officeDocument/2006/relationships/image" Target="../media/image8.png"/><Relationship Id="rId9" Type="http://schemas.openxmlformats.org/officeDocument/2006/relationships/image" Target="../media/image13.svg"/></Relationships>
</file>

<file path=ppt/slides/_rels/slide8.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6.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Trucks by warehouse">
            <a:extLst>
              <a:ext uri="{FF2B5EF4-FFF2-40B4-BE49-F238E27FC236}">
                <a16:creationId xmlns:a16="http://schemas.microsoft.com/office/drawing/2014/main" id="{15FF348E-C446-4450-8262-D18488C886AA}"/>
              </a:ext>
            </a:extLst>
          </p:cNvPr>
          <p:cNvPicPr>
            <a:picLocks noGrp="1" noChangeAspect="1"/>
          </p:cNvPicPr>
          <p:nvPr>
            <p:ph type="pic" sz="quarter" idx="13"/>
          </p:nvPr>
        </p:nvPicPr>
        <p:blipFill>
          <a:blip r:embed="rId3"/>
          <a:srcRect/>
          <a:stretch/>
        </p:blipFill>
        <p:spPr>
          <a:xfrm>
            <a:off x="1524" y="0"/>
            <a:ext cx="12188952" cy="6858000"/>
          </a:xfrm>
        </p:spPr>
      </p:pic>
      <p:sp>
        <p:nvSpPr>
          <p:cNvPr id="4" name="Title 3">
            <a:extLst>
              <a:ext uri="{FF2B5EF4-FFF2-40B4-BE49-F238E27FC236}">
                <a16:creationId xmlns:a16="http://schemas.microsoft.com/office/drawing/2014/main" id="{D7559F58-E7E3-4312-BFB5-D3B5719E827E}"/>
              </a:ext>
            </a:extLst>
          </p:cNvPr>
          <p:cNvSpPr>
            <a:spLocks noGrp="1"/>
          </p:cNvSpPr>
          <p:nvPr>
            <p:ph type="ctrTitle"/>
          </p:nvPr>
        </p:nvSpPr>
        <p:spPr>
          <a:xfrm>
            <a:off x="4126" y="3771167"/>
            <a:ext cx="9476791" cy="2346653"/>
          </a:xfrm>
        </p:spPr>
        <p:txBody>
          <a:bodyPr rtlCol="0">
            <a:normAutofit/>
          </a:bodyPr>
          <a:lstStyle/>
          <a:p>
            <a:pPr rtl="0"/>
            <a:r>
              <a:rPr lang="en-GB" sz="4400" dirty="0"/>
              <a:t>Road Haulage Tracking &amp; Performance</a:t>
            </a:r>
          </a:p>
        </p:txBody>
      </p:sp>
      <p:sp>
        <p:nvSpPr>
          <p:cNvPr id="5" name="Subtitle 4">
            <a:extLst>
              <a:ext uri="{FF2B5EF4-FFF2-40B4-BE49-F238E27FC236}">
                <a16:creationId xmlns:a16="http://schemas.microsoft.com/office/drawing/2014/main" id="{EF502785-6557-4038-9743-2ABFF39CB24A}"/>
              </a:ext>
            </a:extLst>
          </p:cNvPr>
          <p:cNvSpPr>
            <a:spLocks noGrp="1"/>
          </p:cNvSpPr>
          <p:nvPr>
            <p:ph type="subTitle" idx="1"/>
          </p:nvPr>
        </p:nvSpPr>
        <p:spPr>
          <a:xfrm>
            <a:off x="4516645" y="5156632"/>
            <a:ext cx="2360817" cy="605256"/>
          </a:xfrm>
        </p:spPr>
        <p:txBody>
          <a:bodyPr rtlCol="0"/>
          <a:lstStyle/>
          <a:p>
            <a:pPr marL="0" indent="0" rtl="0">
              <a:buNone/>
            </a:pPr>
            <a:r>
              <a:rPr lang="en-GB" dirty="0"/>
              <a:t>Ahmad Mathusin</a:t>
            </a:r>
          </a:p>
        </p:txBody>
      </p:sp>
      <p:pic>
        <p:nvPicPr>
          <p:cNvPr id="3" name="Picture 2" descr="A close-up of a logo&#10;&#10;Description automatically generated">
            <a:extLst>
              <a:ext uri="{FF2B5EF4-FFF2-40B4-BE49-F238E27FC236}">
                <a16:creationId xmlns:a16="http://schemas.microsoft.com/office/drawing/2014/main" id="{89B9FAA4-6D4D-DE9D-FF9D-50485196508C}"/>
              </a:ext>
            </a:extLst>
          </p:cNvPr>
          <p:cNvPicPr>
            <a:picLocks noChangeAspect="1"/>
          </p:cNvPicPr>
          <p:nvPr/>
        </p:nvPicPr>
        <p:blipFill>
          <a:blip r:embed="rId4"/>
          <a:stretch>
            <a:fillRect/>
          </a:stretch>
        </p:blipFill>
        <p:spPr>
          <a:xfrm>
            <a:off x="7109387" y="5073505"/>
            <a:ext cx="2139604" cy="483665"/>
          </a:xfrm>
          <a:prstGeom prst="rect">
            <a:avLst/>
          </a:prstGeom>
        </p:spPr>
      </p:pic>
    </p:spTree>
    <p:extLst>
      <p:ext uri="{BB962C8B-B14F-4D97-AF65-F5344CB8AC3E}">
        <p14:creationId xmlns:p14="http://schemas.microsoft.com/office/powerpoint/2010/main" val="3316697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A8E9F6-858E-D7AD-E3DE-674D15744B28}"/>
              </a:ext>
            </a:extLst>
          </p:cNvPr>
          <p:cNvSpPr>
            <a:spLocks noGrp="1"/>
          </p:cNvSpPr>
          <p:nvPr>
            <p:ph type="title"/>
          </p:nvPr>
        </p:nvSpPr>
        <p:spPr>
          <a:xfrm>
            <a:off x="548639" y="950976"/>
            <a:ext cx="6619327" cy="560110"/>
          </a:xfrm>
        </p:spPr>
        <p:txBody>
          <a:bodyPr>
            <a:normAutofit fontScale="90000"/>
          </a:bodyPr>
          <a:lstStyle/>
          <a:p>
            <a:r>
              <a:rPr lang="en-GB" dirty="0"/>
              <a:t>Delay Prediction</a:t>
            </a:r>
            <a:br>
              <a:rPr lang="en-GB" dirty="0"/>
            </a:br>
            <a:r>
              <a:rPr lang="en-GB" sz="2200" dirty="0"/>
              <a:t>Predictors</a:t>
            </a:r>
            <a:endParaRPr lang="en-GB" dirty="0"/>
          </a:p>
        </p:txBody>
      </p:sp>
      <p:sp>
        <p:nvSpPr>
          <p:cNvPr id="12" name="Date Placeholder 55">
            <a:extLst>
              <a:ext uri="{FF2B5EF4-FFF2-40B4-BE49-F238E27FC236}">
                <a16:creationId xmlns:a16="http://schemas.microsoft.com/office/drawing/2014/main" id="{B6B2615E-6090-41F5-9339-DE834E030E5E}"/>
              </a:ext>
            </a:extLst>
          </p:cNvPr>
          <p:cNvSpPr>
            <a:spLocks noGrp="1"/>
          </p:cNvSpPr>
          <p:nvPr>
            <p:ph type="dt" sz="half" idx="10"/>
          </p:nvPr>
        </p:nvSpPr>
        <p:spPr>
          <a:xfrm>
            <a:off x="588729" y="6449535"/>
            <a:ext cx="2983095" cy="308453"/>
          </a:xfrm>
        </p:spPr>
        <p:txBody>
          <a:bodyPr>
            <a:normAutofit/>
          </a:bodyPr>
          <a:lstStyle/>
          <a:p>
            <a:pPr>
              <a:spcAft>
                <a:spcPts val="600"/>
              </a:spcAft>
            </a:pPr>
            <a:fld id="{6C6A0429-3466-415E-A323-C7ADA98EF3EA}" type="datetime1">
              <a:rPr lang="en-US" smtClean="0"/>
              <a:pPr>
                <a:spcAft>
                  <a:spcPts val="600"/>
                </a:spcAft>
              </a:pPr>
              <a:t>5/25/2024</a:t>
            </a:fld>
            <a:endParaRPr lang="en-US"/>
          </a:p>
        </p:txBody>
      </p:sp>
      <p:sp>
        <p:nvSpPr>
          <p:cNvPr id="14" name="Slide Number Placeholder 57">
            <a:extLst>
              <a:ext uri="{FF2B5EF4-FFF2-40B4-BE49-F238E27FC236}">
                <a16:creationId xmlns:a16="http://schemas.microsoft.com/office/drawing/2014/main" id="{5CC3949D-FC5B-4613-A76E-BA6B790F3552}"/>
              </a:ext>
            </a:extLst>
          </p:cNvPr>
          <p:cNvSpPr>
            <a:spLocks noGrp="1"/>
          </p:cNvSpPr>
          <p:nvPr>
            <p:ph type="sldNum" sz="quarter" idx="12"/>
          </p:nvPr>
        </p:nvSpPr>
        <p:spPr>
          <a:xfrm>
            <a:off x="10710710" y="6449535"/>
            <a:ext cx="932279" cy="308453"/>
          </a:xfrm>
        </p:spPr>
        <p:txBody>
          <a:bodyPr>
            <a:normAutofit/>
          </a:bodyPr>
          <a:lstStyle/>
          <a:p>
            <a:pPr>
              <a:spcAft>
                <a:spcPts val="600"/>
              </a:spcAft>
            </a:pPr>
            <a:fld id="{3FAE4C1A-77DB-4702-BC27-716D25204027}" type="slidenum">
              <a:rPr lang="en-US" smtClean="0"/>
              <a:pPr>
                <a:spcAft>
                  <a:spcPts val="600"/>
                </a:spcAft>
              </a:pPr>
              <a:t>10</a:t>
            </a:fld>
            <a:endParaRPr lang="en-US"/>
          </a:p>
        </p:txBody>
      </p:sp>
      <p:sp>
        <p:nvSpPr>
          <p:cNvPr id="6" name="Text Placeholder 2">
            <a:extLst>
              <a:ext uri="{FF2B5EF4-FFF2-40B4-BE49-F238E27FC236}">
                <a16:creationId xmlns:a16="http://schemas.microsoft.com/office/drawing/2014/main" id="{359FCF7C-70E7-40B6-4576-6A13534246F6}"/>
              </a:ext>
            </a:extLst>
          </p:cNvPr>
          <p:cNvSpPr txBox="1">
            <a:spLocks/>
          </p:cNvSpPr>
          <p:nvPr/>
        </p:nvSpPr>
        <p:spPr>
          <a:xfrm>
            <a:off x="484962" y="1859000"/>
            <a:ext cx="9478188" cy="3212390"/>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50292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73152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00584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123444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GB" sz="1200" dirty="0"/>
          </a:p>
          <a:p>
            <a:endParaRPr lang="en-GB" sz="1400" dirty="0"/>
          </a:p>
          <a:p>
            <a:endParaRPr lang="en-GB" dirty="0"/>
          </a:p>
        </p:txBody>
      </p:sp>
      <p:graphicFrame>
        <p:nvGraphicFramePr>
          <p:cNvPr id="13" name="Table 12">
            <a:extLst>
              <a:ext uri="{FF2B5EF4-FFF2-40B4-BE49-F238E27FC236}">
                <a16:creationId xmlns:a16="http://schemas.microsoft.com/office/drawing/2014/main" id="{57F70869-7B3B-8B84-1CA1-1E848813F749}"/>
              </a:ext>
            </a:extLst>
          </p:cNvPr>
          <p:cNvGraphicFramePr>
            <a:graphicFrameLocks noGrp="1"/>
          </p:cNvGraphicFramePr>
          <p:nvPr>
            <p:extLst>
              <p:ext uri="{D42A27DB-BD31-4B8C-83A1-F6EECF244321}">
                <p14:modId xmlns:p14="http://schemas.microsoft.com/office/powerpoint/2010/main" val="971359285"/>
              </p:ext>
            </p:extLst>
          </p:nvPr>
        </p:nvGraphicFramePr>
        <p:xfrm>
          <a:off x="588729" y="2549947"/>
          <a:ext cx="6384726" cy="2939568"/>
        </p:xfrm>
        <a:graphic>
          <a:graphicData uri="http://schemas.openxmlformats.org/drawingml/2006/table">
            <a:tbl>
              <a:tblPr firstRow="1" bandRow="1">
                <a:tableStyleId>{5C22544A-7EE6-4342-B048-85BDC9FD1C3A}</a:tableStyleId>
              </a:tblPr>
              <a:tblGrid>
                <a:gridCol w="2902616">
                  <a:extLst>
                    <a:ext uri="{9D8B030D-6E8A-4147-A177-3AD203B41FA5}">
                      <a16:colId xmlns:a16="http://schemas.microsoft.com/office/drawing/2014/main" val="107939992"/>
                    </a:ext>
                  </a:extLst>
                </a:gridCol>
                <a:gridCol w="3482110">
                  <a:extLst>
                    <a:ext uri="{9D8B030D-6E8A-4147-A177-3AD203B41FA5}">
                      <a16:colId xmlns:a16="http://schemas.microsoft.com/office/drawing/2014/main" val="2363548766"/>
                    </a:ext>
                  </a:extLst>
                </a:gridCol>
              </a:tblGrid>
              <a:tr h="206467">
                <a:tc>
                  <a:txBody>
                    <a:bodyPr/>
                    <a:lstStyle/>
                    <a:p>
                      <a:r>
                        <a:rPr lang="en-GB" dirty="0"/>
                        <a:t>Column Name</a:t>
                      </a:r>
                    </a:p>
                  </a:txBody>
                  <a:tcPr/>
                </a:tc>
                <a:tc>
                  <a:txBody>
                    <a:bodyPr/>
                    <a:lstStyle/>
                    <a:p>
                      <a:r>
                        <a:rPr lang="en-GB" dirty="0"/>
                        <a:t>Explanation</a:t>
                      </a:r>
                    </a:p>
                  </a:txBody>
                  <a:tcPr/>
                </a:tc>
                <a:extLst>
                  <a:ext uri="{0D108BD9-81ED-4DB2-BD59-A6C34878D82A}">
                    <a16:rowId xmlns:a16="http://schemas.microsoft.com/office/drawing/2014/main" val="961165722"/>
                  </a:ext>
                </a:extLst>
              </a:tr>
              <a:tr h="321726">
                <a:tc>
                  <a:txBody>
                    <a:bodyPr/>
                    <a:lstStyle/>
                    <a:p>
                      <a:r>
                        <a:rPr lang="en-GB" sz="1200" b="1" dirty="0"/>
                        <a:t>VEHICLE_SIZE </a:t>
                      </a:r>
                    </a:p>
                  </a:txBody>
                  <a:tcPr/>
                </a:tc>
                <a:tc>
                  <a:txBody>
                    <a:bodyPr/>
                    <a:lstStyle/>
                    <a:p>
                      <a:r>
                        <a:rPr lang="en-GB" sz="1200" dirty="0"/>
                        <a:t>Vehicle type</a:t>
                      </a:r>
                    </a:p>
                  </a:txBody>
                  <a:tcPr/>
                </a:tc>
                <a:extLst>
                  <a:ext uri="{0D108BD9-81ED-4DB2-BD59-A6C34878D82A}">
                    <a16:rowId xmlns:a16="http://schemas.microsoft.com/office/drawing/2014/main" val="1011926583"/>
                  </a:ext>
                </a:extLst>
              </a:tr>
              <a:tr h="321726">
                <a:tc>
                  <a:txBody>
                    <a:bodyPr/>
                    <a:lstStyle/>
                    <a:p>
                      <a:r>
                        <a:rPr lang="en-GB" sz="1200" b="1" dirty="0"/>
                        <a:t>VEHICLE_BUILD_UP </a:t>
                      </a:r>
                    </a:p>
                  </a:txBody>
                  <a:tcPr/>
                </a:tc>
                <a:tc>
                  <a:txBody>
                    <a:bodyPr/>
                    <a:lstStyle/>
                    <a:p>
                      <a:r>
                        <a:rPr lang="en-GB" sz="1200" dirty="0"/>
                        <a:t>Vehicle trailer build up</a:t>
                      </a:r>
                    </a:p>
                  </a:txBody>
                  <a:tcPr/>
                </a:tc>
                <a:extLst>
                  <a:ext uri="{0D108BD9-81ED-4DB2-BD59-A6C34878D82A}">
                    <a16:rowId xmlns:a16="http://schemas.microsoft.com/office/drawing/2014/main" val="2675863138"/>
                  </a:ext>
                </a:extLst>
              </a:tr>
              <a:tr h="321726">
                <a:tc>
                  <a:txBody>
                    <a:bodyPr/>
                    <a:lstStyle/>
                    <a:p>
                      <a:r>
                        <a:rPr lang="en-GB" sz="1200" b="1" dirty="0"/>
                        <a:t>FIRST_COLLECTION_POST_CODE</a:t>
                      </a:r>
                    </a:p>
                  </a:txBody>
                  <a:tcPr/>
                </a:tc>
                <a:tc>
                  <a:txBody>
                    <a:bodyPr/>
                    <a:lstStyle/>
                    <a:p>
                      <a:r>
                        <a:rPr lang="en-GB" sz="1200" dirty="0"/>
                        <a:t>Collection post code</a:t>
                      </a:r>
                    </a:p>
                  </a:txBody>
                  <a:tcPr/>
                </a:tc>
                <a:extLst>
                  <a:ext uri="{0D108BD9-81ED-4DB2-BD59-A6C34878D82A}">
                    <a16:rowId xmlns:a16="http://schemas.microsoft.com/office/drawing/2014/main" val="2929911321"/>
                  </a:ext>
                </a:extLst>
              </a:tr>
              <a:tr h="321726">
                <a:tc>
                  <a:txBody>
                    <a:bodyPr/>
                    <a:lstStyle/>
                    <a:p>
                      <a:r>
                        <a:rPr lang="en-GB" sz="1200" b="1" dirty="0"/>
                        <a:t>LAST_DELIVERY_POST_CODE</a:t>
                      </a:r>
                    </a:p>
                  </a:txBody>
                  <a:tcPr/>
                </a:tc>
                <a:tc>
                  <a:txBody>
                    <a:bodyPr/>
                    <a:lstStyle/>
                    <a:p>
                      <a:r>
                        <a:rPr lang="en-GB" sz="1200" dirty="0"/>
                        <a:t>Delivery post code (can be NULL)</a:t>
                      </a:r>
                    </a:p>
                  </a:txBody>
                  <a:tcPr/>
                </a:tc>
                <a:extLst>
                  <a:ext uri="{0D108BD9-81ED-4DB2-BD59-A6C34878D82A}">
                    <a16:rowId xmlns:a16="http://schemas.microsoft.com/office/drawing/2014/main" val="3212257235"/>
                  </a:ext>
                </a:extLst>
              </a:tr>
              <a:tr h="32172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dirty="0"/>
                        <a:t>FIRST_COLLECTION_LATITUDE</a:t>
                      </a:r>
                    </a:p>
                  </a:txBody>
                  <a:tcPr/>
                </a:tc>
                <a:tc>
                  <a:txBody>
                    <a:bodyPr/>
                    <a:lstStyle/>
                    <a:p>
                      <a:r>
                        <a:rPr lang="en-GB" sz="1200" dirty="0"/>
                        <a:t>Collection latitude </a:t>
                      </a:r>
                    </a:p>
                  </a:txBody>
                  <a:tcPr/>
                </a:tc>
                <a:extLst>
                  <a:ext uri="{0D108BD9-81ED-4DB2-BD59-A6C34878D82A}">
                    <a16:rowId xmlns:a16="http://schemas.microsoft.com/office/drawing/2014/main" val="1445299614"/>
                  </a:ext>
                </a:extLst>
              </a:tr>
              <a:tr h="32172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dirty="0"/>
                        <a:t>FIRST_COLLECTION_LONGITUDE</a:t>
                      </a:r>
                    </a:p>
                  </a:txBody>
                  <a:tcPr/>
                </a:tc>
                <a:tc>
                  <a:txBody>
                    <a:bodyPr/>
                    <a:lstStyle/>
                    <a:p>
                      <a:r>
                        <a:rPr lang="en-GB" sz="1200" dirty="0"/>
                        <a:t>Collection longitude</a:t>
                      </a:r>
                    </a:p>
                  </a:txBody>
                  <a:tcPr/>
                </a:tc>
                <a:extLst>
                  <a:ext uri="{0D108BD9-81ED-4DB2-BD59-A6C34878D82A}">
                    <a16:rowId xmlns:a16="http://schemas.microsoft.com/office/drawing/2014/main" val="3999827885"/>
                  </a:ext>
                </a:extLst>
              </a:tr>
              <a:tr h="32172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dirty="0"/>
                        <a:t>LAST_DELIVERY_LATITUDE</a:t>
                      </a:r>
                    </a:p>
                  </a:txBody>
                  <a:tcPr/>
                </a:tc>
                <a:tc>
                  <a:txBody>
                    <a:bodyPr/>
                    <a:lstStyle/>
                    <a:p>
                      <a:r>
                        <a:rPr lang="en-GB" sz="1200" dirty="0"/>
                        <a:t>Delivery latitude </a:t>
                      </a:r>
                    </a:p>
                  </a:txBody>
                  <a:tcPr/>
                </a:tc>
                <a:extLst>
                  <a:ext uri="{0D108BD9-81ED-4DB2-BD59-A6C34878D82A}">
                    <a16:rowId xmlns:a16="http://schemas.microsoft.com/office/drawing/2014/main" val="1453557082"/>
                  </a:ext>
                </a:extLst>
              </a:tr>
              <a:tr h="32172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dirty="0"/>
                        <a:t>LAST_DELIVERY_LONGITUDE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t>Delivery longitude </a:t>
                      </a:r>
                    </a:p>
                  </a:txBody>
                  <a:tcPr/>
                </a:tc>
                <a:extLst>
                  <a:ext uri="{0D108BD9-81ED-4DB2-BD59-A6C34878D82A}">
                    <a16:rowId xmlns:a16="http://schemas.microsoft.com/office/drawing/2014/main" val="2315109119"/>
                  </a:ext>
                </a:extLst>
              </a:tr>
            </a:tbl>
          </a:graphicData>
        </a:graphic>
      </p:graphicFrame>
      <p:sp>
        <p:nvSpPr>
          <p:cNvPr id="15" name="TextBox 14">
            <a:extLst>
              <a:ext uri="{FF2B5EF4-FFF2-40B4-BE49-F238E27FC236}">
                <a16:creationId xmlns:a16="http://schemas.microsoft.com/office/drawing/2014/main" id="{229BA64D-E028-6B07-2FD5-0BD400C9A309}"/>
              </a:ext>
            </a:extLst>
          </p:cNvPr>
          <p:cNvSpPr txBox="1"/>
          <p:nvPr/>
        </p:nvSpPr>
        <p:spPr>
          <a:xfrm>
            <a:off x="549014" y="1952548"/>
            <a:ext cx="3849921" cy="461665"/>
          </a:xfrm>
          <a:prstGeom prst="rect">
            <a:avLst/>
          </a:prstGeom>
          <a:noFill/>
        </p:spPr>
        <p:txBody>
          <a:bodyPr wrap="square" rtlCol="0">
            <a:spAutoFit/>
          </a:bodyPr>
          <a:lstStyle/>
          <a:p>
            <a:r>
              <a:rPr lang="en-GB" sz="2400" dirty="0"/>
              <a:t>Predictors</a:t>
            </a:r>
          </a:p>
        </p:txBody>
      </p:sp>
      <p:sp>
        <p:nvSpPr>
          <p:cNvPr id="16" name="TextBox 15">
            <a:extLst>
              <a:ext uri="{FF2B5EF4-FFF2-40B4-BE49-F238E27FC236}">
                <a16:creationId xmlns:a16="http://schemas.microsoft.com/office/drawing/2014/main" id="{210FC87D-EBC8-786F-BC7A-FFF0BB06950E}"/>
              </a:ext>
            </a:extLst>
          </p:cNvPr>
          <p:cNvSpPr txBox="1"/>
          <p:nvPr/>
        </p:nvSpPr>
        <p:spPr>
          <a:xfrm>
            <a:off x="7688292" y="2695441"/>
            <a:ext cx="4059471" cy="1826141"/>
          </a:xfrm>
          <a:prstGeom prst="rect">
            <a:avLst/>
          </a:prstGeom>
          <a:noFill/>
        </p:spPr>
        <p:txBody>
          <a:bodyPr wrap="square" rtlCol="0">
            <a:spAutoFit/>
          </a:bodyPr>
          <a:lstStyle/>
          <a:p>
            <a:pPr marL="171450" indent="-171450">
              <a:spcBef>
                <a:spcPts val="1000"/>
              </a:spcBef>
              <a:buFont typeface="Arial" panose="020B0604020202020204" pitchFamily="34" charset="0"/>
              <a:buChar char="•"/>
            </a:pPr>
            <a:r>
              <a:rPr lang="en-GB" sz="1200" b="1" dirty="0"/>
              <a:t>SHIPPER_ID </a:t>
            </a:r>
            <a:r>
              <a:rPr lang="en-GB" sz="1200" dirty="0"/>
              <a:t>is not a predictor but is missing from Shipment_bookings dataset</a:t>
            </a:r>
          </a:p>
          <a:p>
            <a:pPr marL="171450" indent="-171450">
              <a:spcBef>
                <a:spcPts val="1000"/>
              </a:spcBef>
              <a:buFont typeface="Arial" panose="020B0604020202020204" pitchFamily="34" charset="0"/>
              <a:buChar char="•"/>
            </a:pPr>
            <a:r>
              <a:rPr lang="en-GB" sz="1200" dirty="0"/>
              <a:t>4 </a:t>
            </a:r>
            <a:r>
              <a:rPr lang="en-GB" sz="1200" b="1" dirty="0"/>
              <a:t>LAST_DELIVERY_POST_CODEs </a:t>
            </a:r>
            <a:r>
              <a:rPr lang="en-GB" sz="1200" dirty="0"/>
              <a:t>are missing from Shipment_bookings – no postcode matches found using the API</a:t>
            </a:r>
          </a:p>
          <a:p>
            <a:pPr marL="171450" indent="-171450">
              <a:spcBef>
                <a:spcPts val="1000"/>
              </a:spcBef>
              <a:buFont typeface="Arial" panose="020B0604020202020204" pitchFamily="34" charset="0"/>
              <a:buChar char="•"/>
            </a:pPr>
            <a:r>
              <a:rPr lang="en-GB" sz="1200" dirty="0"/>
              <a:t>2 </a:t>
            </a:r>
            <a:r>
              <a:rPr lang="en-GB" sz="1200" b="1" dirty="0"/>
              <a:t>FIRST_COLLECTION_POST_CODEs </a:t>
            </a:r>
            <a:r>
              <a:rPr lang="en-GB" sz="1200" dirty="0"/>
              <a:t>are missing from New_bookings dataset – no postcode matches found using the API</a:t>
            </a:r>
            <a:endParaRPr lang="en-GB" dirty="0"/>
          </a:p>
        </p:txBody>
      </p:sp>
      <p:sp>
        <p:nvSpPr>
          <p:cNvPr id="17" name="TextBox 16">
            <a:extLst>
              <a:ext uri="{FF2B5EF4-FFF2-40B4-BE49-F238E27FC236}">
                <a16:creationId xmlns:a16="http://schemas.microsoft.com/office/drawing/2014/main" id="{DDBD9134-50B9-1E10-6FF6-D6494D77A793}"/>
              </a:ext>
            </a:extLst>
          </p:cNvPr>
          <p:cNvSpPr txBox="1"/>
          <p:nvPr/>
        </p:nvSpPr>
        <p:spPr>
          <a:xfrm>
            <a:off x="7793066" y="1936856"/>
            <a:ext cx="3849921" cy="461665"/>
          </a:xfrm>
          <a:prstGeom prst="rect">
            <a:avLst/>
          </a:prstGeom>
          <a:noFill/>
        </p:spPr>
        <p:txBody>
          <a:bodyPr wrap="square" rtlCol="0">
            <a:spAutoFit/>
          </a:bodyPr>
          <a:lstStyle/>
          <a:p>
            <a:r>
              <a:rPr lang="en-GB" sz="2400" dirty="0"/>
              <a:t>Findings</a:t>
            </a:r>
          </a:p>
        </p:txBody>
      </p:sp>
      <p:cxnSp>
        <p:nvCxnSpPr>
          <p:cNvPr id="4" name="Straight Connector 3">
            <a:extLst>
              <a:ext uri="{FF2B5EF4-FFF2-40B4-BE49-F238E27FC236}">
                <a16:creationId xmlns:a16="http://schemas.microsoft.com/office/drawing/2014/main" id="{6BDA64AB-64A3-7408-57A8-5C41394FD859}"/>
              </a:ext>
            </a:extLst>
          </p:cNvPr>
          <p:cNvCxnSpPr>
            <a:cxnSpLocks/>
          </p:cNvCxnSpPr>
          <p:nvPr/>
        </p:nvCxnSpPr>
        <p:spPr>
          <a:xfrm>
            <a:off x="588729" y="2363535"/>
            <a:ext cx="6384726" cy="34986"/>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6366EAC1-0DC0-9522-551F-D557F9669125}"/>
              </a:ext>
            </a:extLst>
          </p:cNvPr>
          <p:cNvCxnSpPr>
            <a:cxnSpLocks/>
          </p:cNvCxnSpPr>
          <p:nvPr/>
        </p:nvCxnSpPr>
        <p:spPr>
          <a:xfrm>
            <a:off x="7813575" y="2364965"/>
            <a:ext cx="3491734"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356175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A8E9F6-858E-D7AD-E3DE-674D15744B28}"/>
              </a:ext>
            </a:extLst>
          </p:cNvPr>
          <p:cNvSpPr>
            <a:spLocks noGrp="1"/>
          </p:cNvSpPr>
          <p:nvPr>
            <p:ph type="title"/>
          </p:nvPr>
        </p:nvSpPr>
        <p:spPr>
          <a:xfrm>
            <a:off x="548639" y="950976"/>
            <a:ext cx="6619327" cy="560110"/>
          </a:xfrm>
        </p:spPr>
        <p:txBody>
          <a:bodyPr>
            <a:normAutofit fontScale="90000"/>
          </a:bodyPr>
          <a:lstStyle/>
          <a:p>
            <a:r>
              <a:rPr lang="en-GB" dirty="0"/>
              <a:t>Delay Prediction</a:t>
            </a:r>
            <a:br>
              <a:rPr lang="en-GB" dirty="0"/>
            </a:br>
            <a:r>
              <a:rPr lang="en-GB" sz="2200" dirty="0"/>
              <a:t>Feature Transformation</a:t>
            </a:r>
            <a:endParaRPr lang="en-GB" dirty="0"/>
          </a:p>
        </p:txBody>
      </p:sp>
      <p:sp>
        <p:nvSpPr>
          <p:cNvPr id="12" name="Date Placeholder 55">
            <a:extLst>
              <a:ext uri="{FF2B5EF4-FFF2-40B4-BE49-F238E27FC236}">
                <a16:creationId xmlns:a16="http://schemas.microsoft.com/office/drawing/2014/main" id="{B6B2615E-6090-41F5-9339-DE834E030E5E}"/>
              </a:ext>
            </a:extLst>
          </p:cNvPr>
          <p:cNvSpPr>
            <a:spLocks noGrp="1"/>
          </p:cNvSpPr>
          <p:nvPr>
            <p:ph type="dt" sz="half" idx="10"/>
          </p:nvPr>
        </p:nvSpPr>
        <p:spPr>
          <a:xfrm>
            <a:off x="588729" y="6449535"/>
            <a:ext cx="2983095" cy="308453"/>
          </a:xfrm>
        </p:spPr>
        <p:txBody>
          <a:bodyPr>
            <a:normAutofit/>
          </a:bodyPr>
          <a:lstStyle/>
          <a:p>
            <a:pPr>
              <a:spcAft>
                <a:spcPts val="600"/>
              </a:spcAft>
            </a:pPr>
            <a:fld id="{6C6A0429-3466-415E-A323-C7ADA98EF3EA}" type="datetime1">
              <a:rPr lang="en-US" smtClean="0"/>
              <a:pPr>
                <a:spcAft>
                  <a:spcPts val="600"/>
                </a:spcAft>
              </a:pPr>
              <a:t>5/25/2024</a:t>
            </a:fld>
            <a:endParaRPr lang="en-US"/>
          </a:p>
        </p:txBody>
      </p:sp>
      <p:sp>
        <p:nvSpPr>
          <p:cNvPr id="14" name="Slide Number Placeholder 57">
            <a:extLst>
              <a:ext uri="{FF2B5EF4-FFF2-40B4-BE49-F238E27FC236}">
                <a16:creationId xmlns:a16="http://schemas.microsoft.com/office/drawing/2014/main" id="{5CC3949D-FC5B-4613-A76E-BA6B790F3552}"/>
              </a:ext>
            </a:extLst>
          </p:cNvPr>
          <p:cNvSpPr>
            <a:spLocks noGrp="1"/>
          </p:cNvSpPr>
          <p:nvPr>
            <p:ph type="sldNum" sz="quarter" idx="12"/>
          </p:nvPr>
        </p:nvSpPr>
        <p:spPr>
          <a:xfrm>
            <a:off x="10710710" y="6449535"/>
            <a:ext cx="932279" cy="308453"/>
          </a:xfrm>
        </p:spPr>
        <p:txBody>
          <a:bodyPr>
            <a:normAutofit/>
          </a:bodyPr>
          <a:lstStyle/>
          <a:p>
            <a:pPr>
              <a:spcAft>
                <a:spcPts val="600"/>
              </a:spcAft>
            </a:pPr>
            <a:fld id="{3FAE4C1A-77DB-4702-BC27-716D25204027}" type="slidenum">
              <a:rPr lang="en-US" smtClean="0"/>
              <a:pPr>
                <a:spcAft>
                  <a:spcPts val="600"/>
                </a:spcAft>
              </a:pPr>
              <a:t>11</a:t>
            </a:fld>
            <a:endParaRPr lang="en-US"/>
          </a:p>
        </p:txBody>
      </p:sp>
      <p:sp>
        <p:nvSpPr>
          <p:cNvPr id="3" name="TextBox 2">
            <a:extLst>
              <a:ext uri="{FF2B5EF4-FFF2-40B4-BE49-F238E27FC236}">
                <a16:creationId xmlns:a16="http://schemas.microsoft.com/office/drawing/2014/main" id="{8A16D5AF-DDB3-4860-58BE-47B73AC41500}"/>
              </a:ext>
            </a:extLst>
          </p:cNvPr>
          <p:cNvSpPr txBox="1"/>
          <p:nvPr/>
        </p:nvSpPr>
        <p:spPr>
          <a:xfrm>
            <a:off x="742950" y="3429000"/>
            <a:ext cx="10296525" cy="523220"/>
          </a:xfrm>
          <a:prstGeom prst="rect">
            <a:avLst/>
          </a:prstGeom>
          <a:noFill/>
        </p:spPr>
        <p:txBody>
          <a:bodyPr wrap="square" rtlCol="0">
            <a:spAutoFit/>
          </a:bodyPr>
          <a:lstStyle/>
          <a:p>
            <a:pPr marL="342900" indent="-342900">
              <a:buFont typeface="+mj-lt"/>
              <a:buAutoNum type="arabicPeriod"/>
            </a:pPr>
            <a:endParaRPr lang="en-GB" sz="1400" dirty="0"/>
          </a:p>
          <a:p>
            <a:pPr marL="342900" indent="-342900">
              <a:buFont typeface="+mj-lt"/>
              <a:buAutoNum type="arabicPeriod"/>
            </a:pPr>
            <a:endParaRPr lang="en-GB" sz="1400" dirty="0"/>
          </a:p>
        </p:txBody>
      </p:sp>
      <p:sp>
        <p:nvSpPr>
          <p:cNvPr id="4" name="TextBox 3">
            <a:extLst>
              <a:ext uri="{FF2B5EF4-FFF2-40B4-BE49-F238E27FC236}">
                <a16:creationId xmlns:a16="http://schemas.microsoft.com/office/drawing/2014/main" id="{C2983CEB-EDE8-5429-2B6A-FE25D66DC468}"/>
              </a:ext>
            </a:extLst>
          </p:cNvPr>
          <p:cNvSpPr txBox="1"/>
          <p:nvPr/>
        </p:nvSpPr>
        <p:spPr>
          <a:xfrm>
            <a:off x="548640" y="1925220"/>
            <a:ext cx="11424286" cy="5078313"/>
          </a:xfrm>
          <a:prstGeom prst="rect">
            <a:avLst/>
          </a:prstGeom>
          <a:noFill/>
        </p:spPr>
        <p:txBody>
          <a:bodyPr wrap="square" rtlCol="0">
            <a:spAutoFit/>
          </a:bodyPr>
          <a:lstStyle/>
          <a:p>
            <a:r>
              <a:rPr lang="en-GB" sz="1800" dirty="0"/>
              <a:t>New variables are derived using the followin</a:t>
            </a:r>
            <a:r>
              <a:rPr lang="en-GB" dirty="0"/>
              <a:t>g calculations and </a:t>
            </a:r>
            <a:r>
              <a:rPr lang="en-GB" sz="1800" dirty="0"/>
              <a:t>are added to the list of predictors</a:t>
            </a:r>
          </a:p>
          <a:p>
            <a:endParaRPr lang="en-GB" dirty="0"/>
          </a:p>
          <a:p>
            <a:pPr marL="342900" indent="-342900">
              <a:buFont typeface="+mj-lt"/>
              <a:buAutoNum type="arabicPeriod"/>
            </a:pPr>
            <a:r>
              <a:rPr lang="en-GB" dirty="0"/>
              <a:t>Durations</a:t>
            </a:r>
          </a:p>
          <a:p>
            <a:pPr marL="342900" indent="-342900">
              <a:buFont typeface="+mj-lt"/>
              <a:buAutoNum type="arabicPeriod"/>
            </a:pPr>
            <a:endParaRPr lang="en-GB" dirty="0"/>
          </a:p>
          <a:p>
            <a:pPr marL="800100" lvl="1" indent="-342900">
              <a:buFont typeface="Arial" panose="020B0604020202020204" pitchFamily="34" charset="0"/>
              <a:buChar char="•"/>
            </a:pPr>
            <a:r>
              <a:rPr lang="en-GB" dirty="0"/>
              <a:t>Time between collection &amp; delivery</a:t>
            </a:r>
          </a:p>
          <a:p>
            <a:pPr lvl="2"/>
            <a:endParaRPr lang="en-GB" dirty="0"/>
          </a:p>
          <a:p>
            <a:pPr marL="800100" lvl="1" indent="-342900">
              <a:buFont typeface="Arial" panose="020B0604020202020204" pitchFamily="34" charset="0"/>
              <a:buChar char="•"/>
            </a:pPr>
            <a:r>
              <a:rPr lang="en-GB" dirty="0"/>
              <a:t>Collection &amp; delivery window</a:t>
            </a:r>
          </a:p>
          <a:p>
            <a:pPr marL="342900" indent="-342900">
              <a:buFont typeface="+mj-lt"/>
              <a:buAutoNum type="arabicPeriod"/>
            </a:pPr>
            <a:endParaRPr lang="en-GB" dirty="0"/>
          </a:p>
          <a:p>
            <a:pPr marL="342900" indent="-342900">
              <a:buFont typeface="+mj-lt"/>
              <a:buAutoNum type="arabicPeriod"/>
            </a:pPr>
            <a:r>
              <a:rPr lang="en-GB" dirty="0"/>
              <a:t>Distances</a:t>
            </a:r>
          </a:p>
          <a:p>
            <a:endParaRPr lang="en-GB" dirty="0"/>
          </a:p>
          <a:p>
            <a:pPr marL="742950" lvl="1" indent="-285750">
              <a:buFont typeface="Arial" panose="020B0604020202020204" pitchFamily="34" charset="0"/>
              <a:buChar char="•"/>
            </a:pPr>
            <a:r>
              <a:rPr lang="en-GB" dirty="0"/>
              <a:t>Difference between GPS coordinates of collection point</a:t>
            </a:r>
          </a:p>
          <a:p>
            <a:pPr marL="742950" lvl="1" indent="-285750">
              <a:buFont typeface="Arial" panose="020B0604020202020204" pitchFamily="34" charset="0"/>
              <a:buChar char="•"/>
            </a:pPr>
            <a:r>
              <a:rPr lang="en-GB" dirty="0"/>
              <a:t>Difference between GPS coordinates of delivery location</a:t>
            </a:r>
          </a:p>
          <a:p>
            <a:endParaRPr lang="en-GB" dirty="0"/>
          </a:p>
          <a:p>
            <a:endParaRPr lang="en-GB" dirty="0"/>
          </a:p>
          <a:p>
            <a:pPr lvl="2"/>
            <a:endParaRPr lang="en-GB" dirty="0"/>
          </a:p>
          <a:p>
            <a:pPr marL="800100" lvl="1" indent="-342900">
              <a:buFont typeface="Arial" panose="020B0604020202020204" pitchFamily="34" charset="0"/>
              <a:buChar char="•"/>
            </a:pPr>
            <a:endParaRPr lang="en-GB" dirty="0"/>
          </a:p>
          <a:p>
            <a:r>
              <a:rPr lang="en-GB" sz="1800" dirty="0"/>
              <a:t> </a:t>
            </a:r>
          </a:p>
          <a:p>
            <a:endParaRPr lang="en-GB" dirty="0"/>
          </a:p>
        </p:txBody>
      </p:sp>
    </p:spTree>
    <p:extLst>
      <p:ext uri="{BB962C8B-B14F-4D97-AF65-F5344CB8AC3E}">
        <p14:creationId xmlns:p14="http://schemas.microsoft.com/office/powerpoint/2010/main" val="42121853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49064-51DE-415A-A70C-AFC912660D44}"/>
              </a:ext>
            </a:extLst>
          </p:cNvPr>
          <p:cNvSpPr>
            <a:spLocks noGrp="1"/>
          </p:cNvSpPr>
          <p:nvPr>
            <p:ph type="title"/>
          </p:nvPr>
        </p:nvSpPr>
        <p:spPr/>
        <p:txBody>
          <a:bodyPr/>
          <a:lstStyle/>
          <a:p>
            <a:r>
              <a:rPr lang="en-GB" dirty="0"/>
              <a:t>Modelling Pipeline</a:t>
            </a:r>
          </a:p>
        </p:txBody>
      </p:sp>
      <p:graphicFrame>
        <p:nvGraphicFramePr>
          <p:cNvPr id="7" name="Diagram 6">
            <a:extLst>
              <a:ext uri="{FF2B5EF4-FFF2-40B4-BE49-F238E27FC236}">
                <a16:creationId xmlns:a16="http://schemas.microsoft.com/office/drawing/2014/main" id="{9048B554-E5DB-433B-6845-E6D603CB6EAC}"/>
              </a:ext>
            </a:extLst>
          </p:cNvPr>
          <p:cNvGraphicFramePr/>
          <p:nvPr>
            <p:extLst>
              <p:ext uri="{D42A27DB-BD31-4B8C-83A1-F6EECF244321}">
                <p14:modId xmlns:p14="http://schemas.microsoft.com/office/powerpoint/2010/main" val="3391098303"/>
              </p:ext>
            </p:extLst>
          </p:nvPr>
        </p:nvGraphicFramePr>
        <p:xfrm>
          <a:off x="1292002" y="2419350"/>
          <a:ext cx="9756582" cy="27717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830361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49064-51DE-415A-A70C-AFC912660D44}"/>
              </a:ext>
            </a:extLst>
          </p:cNvPr>
          <p:cNvSpPr>
            <a:spLocks noGrp="1"/>
          </p:cNvSpPr>
          <p:nvPr>
            <p:ph type="title"/>
          </p:nvPr>
        </p:nvSpPr>
        <p:spPr/>
        <p:txBody>
          <a:bodyPr/>
          <a:lstStyle/>
          <a:p>
            <a:r>
              <a:rPr lang="en-GB" dirty="0"/>
              <a:t>Model Evaluation &amp; Selection</a:t>
            </a:r>
          </a:p>
        </p:txBody>
      </p:sp>
      <p:sp>
        <p:nvSpPr>
          <p:cNvPr id="4" name="TextBox 3">
            <a:extLst>
              <a:ext uri="{FF2B5EF4-FFF2-40B4-BE49-F238E27FC236}">
                <a16:creationId xmlns:a16="http://schemas.microsoft.com/office/drawing/2014/main" id="{B823164B-B847-BB2F-8533-3BE758E26D73}"/>
              </a:ext>
            </a:extLst>
          </p:cNvPr>
          <p:cNvSpPr txBox="1"/>
          <p:nvPr/>
        </p:nvSpPr>
        <p:spPr>
          <a:xfrm>
            <a:off x="919161" y="2136337"/>
            <a:ext cx="4872039" cy="4247317"/>
          </a:xfrm>
          <a:prstGeom prst="rect">
            <a:avLst/>
          </a:prstGeom>
          <a:noFill/>
        </p:spPr>
        <p:txBody>
          <a:bodyPr wrap="square">
            <a:spAutoFit/>
          </a:bodyPr>
          <a:lstStyle/>
          <a:p>
            <a:pPr marL="285750" indent="-285750">
              <a:buFont typeface="Arial" panose="020B0604020202020204" pitchFamily="34" charset="0"/>
              <a:buChar char="•"/>
            </a:pPr>
            <a:r>
              <a:rPr lang="en-GB" b="1" dirty="0"/>
              <a:t>Random Forest </a:t>
            </a:r>
            <a:r>
              <a:rPr lang="en-GB" dirty="0"/>
              <a:t>is the winning model based on the highest AUC: 0.79. This means its best classifier at distinguishing delayed &amp; on-time delivery.</a:t>
            </a:r>
          </a:p>
          <a:p>
            <a:endParaRPr lang="en-GB" dirty="0"/>
          </a:p>
          <a:p>
            <a:pPr marL="285750" indent="-285750">
              <a:buFont typeface="Arial" panose="020B0604020202020204" pitchFamily="34" charset="0"/>
              <a:buChar char="•"/>
            </a:pPr>
            <a:r>
              <a:rPr lang="en-GB" dirty="0"/>
              <a:t>It also scores the highest in precision &amp; f1-score and 2nd highest on recall</a:t>
            </a:r>
          </a:p>
          <a:p>
            <a:endParaRPr lang="en-GB" dirty="0"/>
          </a:p>
          <a:p>
            <a:pPr marL="285750" indent="-285750">
              <a:buFont typeface="Arial" panose="020B0604020202020204" pitchFamily="34" charset="0"/>
              <a:buChar char="•"/>
            </a:pPr>
            <a:r>
              <a:rPr lang="en-GB" dirty="0"/>
              <a:t>High number of False Negatives (high precision) is better than having high number of False Positives (high recall)</a:t>
            </a:r>
          </a:p>
          <a:p>
            <a:endParaRPr lang="en-GB" dirty="0"/>
          </a:p>
          <a:p>
            <a:pPr marL="285750" indent="-285750">
              <a:buFont typeface="Arial" panose="020B0604020202020204" pitchFamily="34" charset="0"/>
              <a:buChar char="•"/>
            </a:pPr>
            <a:r>
              <a:rPr lang="en-GB" dirty="0"/>
              <a:t>Incorrectly labelling on-time shipments is less detrimental to shippers than incorrectly labelling delayed ones</a:t>
            </a:r>
          </a:p>
        </p:txBody>
      </p:sp>
      <p:pic>
        <p:nvPicPr>
          <p:cNvPr id="4100" name="Picture 4">
            <a:extLst>
              <a:ext uri="{FF2B5EF4-FFF2-40B4-BE49-F238E27FC236}">
                <a16:creationId xmlns:a16="http://schemas.microsoft.com/office/drawing/2014/main" id="{6E6B5C0E-47FB-6D1F-90A0-80AD25B51B4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49336" y="1677988"/>
            <a:ext cx="5400675" cy="43148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523593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49064-51DE-415A-A70C-AFC912660D44}"/>
              </a:ext>
            </a:extLst>
          </p:cNvPr>
          <p:cNvSpPr>
            <a:spLocks noGrp="1"/>
          </p:cNvSpPr>
          <p:nvPr>
            <p:ph type="title"/>
          </p:nvPr>
        </p:nvSpPr>
        <p:spPr/>
        <p:txBody>
          <a:bodyPr/>
          <a:lstStyle/>
          <a:p>
            <a:r>
              <a:rPr lang="en-GB" dirty="0"/>
              <a:t>Model Prediction</a:t>
            </a:r>
          </a:p>
        </p:txBody>
      </p:sp>
      <p:sp>
        <p:nvSpPr>
          <p:cNvPr id="4" name="TextBox 3">
            <a:extLst>
              <a:ext uri="{FF2B5EF4-FFF2-40B4-BE49-F238E27FC236}">
                <a16:creationId xmlns:a16="http://schemas.microsoft.com/office/drawing/2014/main" id="{B823164B-B847-BB2F-8533-3BE758E26D73}"/>
              </a:ext>
            </a:extLst>
          </p:cNvPr>
          <p:cNvSpPr txBox="1"/>
          <p:nvPr/>
        </p:nvSpPr>
        <p:spPr>
          <a:xfrm>
            <a:off x="919161" y="2136337"/>
            <a:ext cx="4872039" cy="923330"/>
          </a:xfrm>
          <a:prstGeom prst="rect">
            <a:avLst/>
          </a:prstGeom>
          <a:noFill/>
        </p:spPr>
        <p:txBody>
          <a:bodyPr wrap="square">
            <a:spAutoFit/>
          </a:bodyPr>
          <a:lstStyle/>
          <a:p>
            <a:pPr marL="285750" indent="-285750">
              <a:buFont typeface="Arial" panose="020B0604020202020204" pitchFamily="34" charset="0"/>
              <a:buChar char="•"/>
            </a:pPr>
            <a:r>
              <a:rPr lang="en-GB" dirty="0"/>
              <a:t>When scored against unseen data, the model predicted only 3.8% of 1000 shipments to be on-time</a:t>
            </a:r>
          </a:p>
        </p:txBody>
      </p:sp>
      <p:graphicFrame>
        <p:nvGraphicFramePr>
          <p:cNvPr id="6" name="Chart 5">
            <a:extLst>
              <a:ext uri="{FF2B5EF4-FFF2-40B4-BE49-F238E27FC236}">
                <a16:creationId xmlns:a16="http://schemas.microsoft.com/office/drawing/2014/main" id="{FEC3BC82-842E-A1E5-044C-5E750155EB7D}"/>
              </a:ext>
            </a:extLst>
          </p:cNvPr>
          <p:cNvGraphicFramePr>
            <a:graphicFrameLocks/>
          </p:cNvGraphicFramePr>
          <p:nvPr>
            <p:extLst>
              <p:ext uri="{D42A27DB-BD31-4B8C-83A1-F6EECF244321}">
                <p14:modId xmlns:p14="http://schemas.microsoft.com/office/powerpoint/2010/main" val="2536095561"/>
              </p:ext>
            </p:extLst>
          </p:nvPr>
        </p:nvGraphicFramePr>
        <p:xfrm>
          <a:off x="5316795" y="2028825"/>
          <a:ext cx="5664085" cy="367001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346306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C600A2-A19E-594A-9D3D-94BC124EB400}"/>
              </a:ext>
            </a:extLst>
          </p:cNvPr>
          <p:cNvSpPr>
            <a:spLocks noGrp="1"/>
          </p:cNvSpPr>
          <p:nvPr>
            <p:ph type="title"/>
          </p:nvPr>
        </p:nvSpPr>
        <p:spPr/>
        <p:txBody>
          <a:bodyPr/>
          <a:lstStyle/>
          <a:p>
            <a:r>
              <a:rPr lang="en-GB"/>
              <a:t>Next Steps</a:t>
            </a:r>
            <a:br>
              <a:rPr lang="en-GB" sz="3600" kern="100">
                <a:effectLst/>
                <a:latin typeface="Calibri" panose="020F0502020204030204" pitchFamily="34" charset="0"/>
                <a:ea typeface="Calibri" panose="020F0502020204030204" pitchFamily="34" charset="0"/>
                <a:cs typeface="Times New Roman" panose="02020603050405020304" pitchFamily="18" charset="0"/>
              </a:rPr>
            </a:br>
            <a:endParaRPr lang="en-GB" dirty="0"/>
          </a:p>
        </p:txBody>
      </p:sp>
      <p:sp>
        <p:nvSpPr>
          <p:cNvPr id="3" name="Content Placeholder 2">
            <a:extLst>
              <a:ext uri="{FF2B5EF4-FFF2-40B4-BE49-F238E27FC236}">
                <a16:creationId xmlns:a16="http://schemas.microsoft.com/office/drawing/2014/main" id="{C91A0155-2F72-BD88-6732-6F3840FCBF15}"/>
              </a:ext>
            </a:extLst>
          </p:cNvPr>
          <p:cNvSpPr>
            <a:spLocks noGrp="1"/>
          </p:cNvSpPr>
          <p:nvPr>
            <p:ph idx="1"/>
          </p:nvPr>
        </p:nvSpPr>
        <p:spPr>
          <a:xfrm>
            <a:off x="789273" y="1853386"/>
            <a:ext cx="10995660" cy="4029074"/>
          </a:xfrm>
        </p:spPr>
        <p:txBody>
          <a:bodyPr>
            <a:normAutofit fontScale="62500" lnSpcReduction="20000"/>
          </a:bodyPr>
          <a:lstStyle/>
          <a:p>
            <a:r>
              <a:rPr lang="en-GB" sz="2800" dirty="0"/>
              <a:t>Various feature selection methods could be used to help improve the performance of the final model (e.g. removing </a:t>
            </a:r>
            <a:r>
              <a:rPr lang="en-GB" sz="2800" dirty="0" err="1"/>
              <a:t>collection_window</a:t>
            </a:r>
            <a:r>
              <a:rPr lang="en-GB" sz="2800" dirty="0"/>
              <a:t> &amp; </a:t>
            </a:r>
            <a:r>
              <a:rPr lang="en-GB" sz="2800" dirty="0" err="1"/>
              <a:t>delivery_window</a:t>
            </a:r>
            <a:r>
              <a:rPr lang="en-GB" sz="2800" dirty="0"/>
              <a:t> increase the winning model’s AUC  from 0.77 to 0.78)</a:t>
            </a:r>
          </a:p>
          <a:p>
            <a:r>
              <a:rPr lang="en-GB" sz="2800" dirty="0"/>
              <a:t>Removing outliers and multicollinear features could also improve the model performance</a:t>
            </a:r>
          </a:p>
          <a:p>
            <a:r>
              <a:rPr lang="en-GB" sz="2800" dirty="0"/>
              <a:t>Sampling techniques could be used to minimise the effect of class imbalance in the dataset. There are only 14% of shipments that delivered on time, so the model is biased towards delayed shipments.</a:t>
            </a:r>
          </a:p>
          <a:p>
            <a:r>
              <a:rPr lang="en-GB" sz="2800" dirty="0"/>
              <a:t>The predictive model could be used to predict delayed shipment so measures could be introduced to minimise delays such as increasing the time window of collection and/or delivery for shipments that are likely to be delayed. </a:t>
            </a:r>
          </a:p>
          <a:p>
            <a:r>
              <a:rPr lang="en-GB" sz="2800" dirty="0"/>
              <a:t>Similarly, if we find predictors that have high correlations with the target variable i.e. factors that likely to influence the speed of delivery, we can improve the number of on-time deliveries.</a:t>
            </a:r>
          </a:p>
          <a:p>
            <a:endParaRPr lang="en-GB" sz="2800" dirty="0"/>
          </a:p>
          <a:p>
            <a:endParaRPr lang="en-GB" dirty="0"/>
          </a:p>
        </p:txBody>
      </p:sp>
    </p:spTree>
    <p:extLst>
      <p:ext uri="{BB962C8B-B14F-4D97-AF65-F5344CB8AC3E}">
        <p14:creationId xmlns:p14="http://schemas.microsoft.com/office/powerpoint/2010/main" val="34358838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C600A2-A19E-594A-9D3D-94BC124EB400}"/>
              </a:ext>
            </a:extLst>
          </p:cNvPr>
          <p:cNvSpPr>
            <a:spLocks noGrp="1"/>
          </p:cNvSpPr>
          <p:nvPr>
            <p:ph type="title"/>
          </p:nvPr>
        </p:nvSpPr>
        <p:spPr/>
        <p:txBody>
          <a:bodyPr/>
          <a:lstStyle/>
          <a:p>
            <a:r>
              <a:rPr lang="en-GB"/>
              <a:t>Next Steps</a:t>
            </a:r>
            <a:br>
              <a:rPr lang="en-GB" sz="3600" kern="100">
                <a:effectLst/>
                <a:latin typeface="Calibri" panose="020F0502020204030204" pitchFamily="34" charset="0"/>
                <a:ea typeface="Calibri" panose="020F0502020204030204" pitchFamily="34" charset="0"/>
                <a:cs typeface="Times New Roman" panose="02020603050405020304" pitchFamily="18" charset="0"/>
              </a:rPr>
            </a:br>
            <a:endParaRPr lang="en-GB" dirty="0"/>
          </a:p>
        </p:txBody>
      </p:sp>
      <p:sp>
        <p:nvSpPr>
          <p:cNvPr id="3" name="Content Placeholder 2">
            <a:extLst>
              <a:ext uri="{FF2B5EF4-FFF2-40B4-BE49-F238E27FC236}">
                <a16:creationId xmlns:a16="http://schemas.microsoft.com/office/drawing/2014/main" id="{C91A0155-2F72-BD88-6732-6F3840FCBF15}"/>
              </a:ext>
            </a:extLst>
          </p:cNvPr>
          <p:cNvSpPr>
            <a:spLocks noGrp="1"/>
          </p:cNvSpPr>
          <p:nvPr>
            <p:ph idx="1"/>
          </p:nvPr>
        </p:nvSpPr>
        <p:spPr>
          <a:xfrm>
            <a:off x="789273" y="1853386"/>
            <a:ext cx="10995660" cy="4029074"/>
          </a:xfrm>
        </p:spPr>
        <p:txBody>
          <a:bodyPr>
            <a:normAutofit/>
          </a:bodyPr>
          <a:lstStyle/>
          <a:p>
            <a:r>
              <a:rPr lang="en-GB" sz="1800" dirty="0"/>
              <a:t>As a lot of the postcodes couldn’t be matched, other APIs could also be used in addition or instead </a:t>
            </a:r>
            <a:r>
              <a:rPr lang="en-GB" sz="1800"/>
              <a:t>of postcodes.io </a:t>
            </a:r>
            <a:r>
              <a:rPr lang="en-GB" sz="1800" dirty="0"/>
              <a:t>to locate the nearest postcode to improve the number of matches.</a:t>
            </a:r>
          </a:p>
          <a:p>
            <a:r>
              <a:rPr lang="en-GB" sz="1800" dirty="0"/>
              <a:t>An API call could also be used to calculate the distance between GPS locations to estimate whether a carrier would reach its collection on time</a:t>
            </a:r>
          </a:p>
          <a:p>
            <a:r>
              <a:rPr lang="en-GB" sz="1800" dirty="0"/>
              <a:t>Time of the day, day of the week or month of the year could be used as variables in the predictive model as they could have significant affect journey time due seasonality in traffic volumes. This requires further data transformation on the date variables.</a:t>
            </a:r>
          </a:p>
        </p:txBody>
      </p:sp>
    </p:spTree>
    <p:extLst>
      <p:ext uri="{BB962C8B-B14F-4D97-AF65-F5344CB8AC3E}">
        <p14:creationId xmlns:p14="http://schemas.microsoft.com/office/powerpoint/2010/main" val="42142828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563C18A9-3F84-4083-BC63-C5C44FE284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A4C5DA8-C2AB-FF64-CB99-6009F1643C56}"/>
              </a:ext>
            </a:extLst>
          </p:cNvPr>
          <p:cNvSpPr>
            <a:spLocks noGrp="1"/>
          </p:cNvSpPr>
          <p:nvPr>
            <p:ph type="title"/>
          </p:nvPr>
        </p:nvSpPr>
        <p:spPr>
          <a:xfrm>
            <a:off x="548640" y="950976"/>
            <a:ext cx="5547360" cy="1828798"/>
          </a:xfrm>
        </p:spPr>
        <p:txBody>
          <a:bodyPr>
            <a:normAutofit/>
          </a:bodyPr>
          <a:lstStyle/>
          <a:p>
            <a:r>
              <a:rPr lang="en-GB" dirty="0"/>
              <a:t>Introduction</a:t>
            </a:r>
          </a:p>
        </p:txBody>
      </p:sp>
      <p:cxnSp>
        <p:nvCxnSpPr>
          <p:cNvPr id="27" name="Straight Connector 26">
            <a:extLst>
              <a:ext uri="{FF2B5EF4-FFF2-40B4-BE49-F238E27FC236}">
                <a16:creationId xmlns:a16="http://schemas.microsoft.com/office/drawing/2014/main" id="{13C2E3E6-EA6C-40C1-8196-9E8691274F7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43467" y="678719"/>
            <a:ext cx="10905066"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1D00E4B6-3221-9202-62AE-B26558E359E7}"/>
              </a:ext>
            </a:extLst>
          </p:cNvPr>
          <p:cNvSpPr>
            <a:spLocks noGrp="1"/>
          </p:cNvSpPr>
          <p:nvPr>
            <p:ph idx="1"/>
          </p:nvPr>
        </p:nvSpPr>
        <p:spPr>
          <a:xfrm>
            <a:off x="555136" y="1743959"/>
            <a:ext cx="6192268" cy="4326729"/>
          </a:xfrm>
        </p:spPr>
        <p:txBody>
          <a:bodyPr>
            <a:normAutofit/>
          </a:bodyPr>
          <a:lstStyle/>
          <a:p>
            <a:pPr>
              <a:lnSpc>
                <a:spcPct val="110000"/>
              </a:lnSpc>
            </a:pPr>
            <a:r>
              <a:rPr lang="en-GB" sz="1600" dirty="0"/>
              <a:t>Road haulage is essential for the people and businesses of the UK. Approximately 90% of all goods transported by land in Great Britain are moved directly by road. </a:t>
            </a:r>
          </a:p>
          <a:p>
            <a:pPr>
              <a:lnSpc>
                <a:spcPct val="110000"/>
              </a:lnSpc>
            </a:pPr>
            <a:r>
              <a:rPr lang="en-GB" sz="1600" dirty="0" err="1"/>
              <a:t>DigiHaul</a:t>
            </a:r>
            <a:r>
              <a:rPr lang="en-GB" sz="1600" dirty="0"/>
              <a:t> is a digital transport business, specialising in managing, consolidating and integrating data from both Carriers and Shippers to deliver seamless end-to-end logistics service.</a:t>
            </a:r>
          </a:p>
          <a:p>
            <a:pPr>
              <a:lnSpc>
                <a:spcPct val="110000"/>
              </a:lnSpc>
            </a:pPr>
            <a:r>
              <a:rPr lang="en-GB" sz="1600" dirty="0"/>
              <a:t>Shippers book shipments on the </a:t>
            </a:r>
            <a:r>
              <a:rPr lang="en-GB" sz="1600" dirty="0" err="1"/>
              <a:t>DigiHaul</a:t>
            </a:r>
            <a:r>
              <a:rPr lang="en-GB" sz="1600" dirty="0"/>
              <a:t> platform, detailing the scheduled collection and delivery time windows / locations and required vehicle types for carriers to consider. </a:t>
            </a:r>
          </a:p>
          <a:p>
            <a:pPr>
              <a:lnSpc>
                <a:spcPct val="110000"/>
              </a:lnSpc>
            </a:pPr>
            <a:r>
              <a:rPr lang="en-GB" sz="1600" dirty="0"/>
              <a:t>Once a carrier accepts a job and collection is scheduled, </a:t>
            </a:r>
            <a:r>
              <a:rPr lang="en-GB" sz="1600" dirty="0" err="1"/>
              <a:t>DigiHaul’s</a:t>
            </a:r>
            <a:r>
              <a:rPr lang="en-GB" sz="1600" dirty="0"/>
              <a:t> driver app facilitates real-time tracking of shipments through GPS signals, subject to carriers granting permissions for location logging.</a:t>
            </a:r>
          </a:p>
          <a:p>
            <a:pPr marL="274320" lvl="1" indent="0">
              <a:lnSpc>
                <a:spcPct val="110000"/>
              </a:lnSpc>
              <a:buNone/>
            </a:pPr>
            <a:endParaRPr lang="en-GB" sz="1100" dirty="0"/>
          </a:p>
          <a:p>
            <a:pPr lvl="1">
              <a:lnSpc>
                <a:spcPct val="110000"/>
              </a:lnSpc>
            </a:pPr>
            <a:endParaRPr lang="en-GB" sz="1100" dirty="0"/>
          </a:p>
        </p:txBody>
      </p:sp>
      <p:pic>
        <p:nvPicPr>
          <p:cNvPr id="5" name="Picture 4" descr="Outdoor warehouse">
            <a:extLst>
              <a:ext uri="{FF2B5EF4-FFF2-40B4-BE49-F238E27FC236}">
                <a16:creationId xmlns:a16="http://schemas.microsoft.com/office/drawing/2014/main" id="{7F347221-7FE6-8842-C065-8F9CC3465C51}"/>
              </a:ext>
            </a:extLst>
          </p:cNvPr>
          <p:cNvPicPr>
            <a:picLocks noChangeAspect="1"/>
          </p:cNvPicPr>
          <p:nvPr/>
        </p:nvPicPr>
        <p:blipFill rotWithShape="1">
          <a:blip r:embed="rId2"/>
          <a:srcRect l="-1" t="15414" r="33648"/>
          <a:stretch/>
        </p:blipFill>
        <p:spPr>
          <a:xfrm>
            <a:off x="6835041" y="1527143"/>
            <a:ext cx="4910757" cy="4163062"/>
          </a:xfrm>
          <a:prstGeom prst="rect">
            <a:avLst/>
          </a:prstGeom>
        </p:spPr>
      </p:pic>
      <p:cxnSp>
        <p:nvCxnSpPr>
          <p:cNvPr id="28" name="Straight Connector 27">
            <a:extLst>
              <a:ext uri="{FF2B5EF4-FFF2-40B4-BE49-F238E27FC236}">
                <a16:creationId xmlns:a16="http://schemas.microsoft.com/office/drawing/2014/main" id="{3EE0E5CC-C40E-4EC4-8C9B-0CBB46A7CA1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43467" y="6309695"/>
            <a:ext cx="10905066"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60652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BFDD10-592C-4E8E-82A0-D63797E676D1}"/>
              </a:ext>
            </a:extLst>
          </p:cNvPr>
          <p:cNvSpPr>
            <a:spLocks noGrp="1"/>
          </p:cNvSpPr>
          <p:nvPr>
            <p:ph type="title"/>
          </p:nvPr>
        </p:nvSpPr>
        <p:spPr/>
        <p:txBody>
          <a:bodyPr/>
          <a:lstStyle/>
          <a:p>
            <a:r>
              <a:rPr lang="en-GB"/>
              <a:t>Content</a:t>
            </a:r>
            <a:endParaRPr lang="en-GB" dirty="0"/>
          </a:p>
        </p:txBody>
      </p:sp>
      <p:sp>
        <p:nvSpPr>
          <p:cNvPr id="3" name="Content Placeholder 2">
            <a:extLst>
              <a:ext uri="{FF2B5EF4-FFF2-40B4-BE49-F238E27FC236}">
                <a16:creationId xmlns:a16="http://schemas.microsoft.com/office/drawing/2014/main" id="{1ED6371D-8971-6112-591D-FBCFB835A494}"/>
              </a:ext>
            </a:extLst>
          </p:cNvPr>
          <p:cNvSpPr>
            <a:spLocks noGrp="1"/>
          </p:cNvSpPr>
          <p:nvPr>
            <p:ph idx="1"/>
          </p:nvPr>
        </p:nvSpPr>
        <p:spPr>
          <a:xfrm>
            <a:off x="548641" y="1636295"/>
            <a:ext cx="4785359" cy="4421605"/>
          </a:xfrm>
        </p:spPr>
        <p:txBody>
          <a:bodyPr>
            <a:normAutofit/>
          </a:bodyPr>
          <a:lstStyle/>
          <a:p>
            <a:pPr marL="457200" indent="-457200">
              <a:buFont typeface="+mj-lt"/>
              <a:buAutoNum type="arabicPeriod"/>
            </a:pPr>
            <a:r>
              <a:rPr lang="en-GB"/>
              <a:t>Data</a:t>
            </a:r>
          </a:p>
          <a:p>
            <a:pPr lvl="1"/>
            <a:r>
              <a:rPr lang="en-GB"/>
              <a:t>Data Summary &amp; KPIs</a:t>
            </a:r>
          </a:p>
          <a:p>
            <a:pPr lvl="1"/>
            <a:r>
              <a:rPr lang="en-GB"/>
              <a:t>Assumptions</a:t>
            </a:r>
          </a:p>
          <a:p>
            <a:pPr lvl="1"/>
            <a:r>
              <a:rPr lang="en-GB"/>
              <a:t>Findings</a:t>
            </a:r>
          </a:p>
          <a:p>
            <a:pPr marL="457200" indent="-457200">
              <a:buFont typeface="+mj-lt"/>
              <a:buAutoNum type="arabicPeriod"/>
            </a:pPr>
            <a:r>
              <a:rPr lang="en-GB"/>
              <a:t>Carrier Performance</a:t>
            </a:r>
          </a:p>
          <a:p>
            <a:pPr lvl="1"/>
            <a:r>
              <a:rPr lang="en-GB"/>
              <a:t>Identify On-Time &amp; Delayed Shipment</a:t>
            </a:r>
          </a:p>
          <a:p>
            <a:pPr marL="457200" indent="-457200">
              <a:buFont typeface="+mj-lt"/>
              <a:buAutoNum type="arabicPeriod"/>
            </a:pPr>
            <a:r>
              <a:rPr lang="en-GB"/>
              <a:t>Delay Notification</a:t>
            </a:r>
          </a:p>
          <a:p>
            <a:pPr lvl="1"/>
            <a:r>
              <a:rPr lang="en-GB"/>
              <a:t>Identify Late Collection</a:t>
            </a:r>
          </a:p>
          <a:p>
            <a:pPr lvl="1"/>
            <a:r>
              <a:rPr lang="en-GB"/>
              <a:t>Identify Late Delivery</a:t>
            </a:r>
          </a:p>
          <a:p>
            <a:pPr marL="457200" indent="-457200">
              <a:buFont typeface="+mj-lt"/>
              <a:buAutoNum type="arabicPeriod"/>
            </a:pPr>
            <a:endParaRPr lang="en-GB"/>
          </a:p>
          <a:p>
            <a:pPr marL="457200" indent="-457200">
              <a:buFont typeface="+mj-lt"/>
              <a:buAutoNum type="arabicPeriod"/>
            </a:pPr>
            <a:endParaRPr lang="en-GB"/>
          </a:p>
          <a:p>
            <a:pPr marL="457200" indent="-457200">
              <a:buFont typeface="+mj-lt"/>
              <a:buAutoNum type="arabicPeriod"/>
            </a:pPr>
            <a:endParaRPr lang="en-GB"/>
          </a:p>
          <a:p>
            <a:pPr marL="457200" indent="-457200">
              <a:buFont typeface="+mj-lt"/>
              <a:buAutoNum type="arabicPeriod"/>
            </a:pPr>
            <a:endParaRPr lang="en-GB"/>
          </a:p>
          <a:p>
            <a:pPr marL="457200" indent="-457200">
              <a:buFont typeface="+mj-lt"/>
              <a:buAutoNum type="arabicPeriod"/>
            </a:pPr>
            <a:endParaRPr lang="en-GB" dirty="0"/>
          </a:p>
        </p:txBody>
      </p:sp>
      <p:sp>
        <p:nvSpPr>
          <p:cNvPr id="5" name="TextBox 4">
            <a:extLst>
              <a:ext uri="{FF2B5EF4-FFF2-40B4-BE49-F238E27FC236}">
                <a16:creationId xmlns:a16="http://schemas.microsoft.com/office/drawing/2014/main" id="{F7C14610-BD92-C35B-9DAA-DCF2132F3660}"/>
              </a:ext>
            </a:extLst>
          </p:cNvPr>
          <p:cNvSpPr txBox="1"/>
          <p:nvPr/>
        </p:nvSpPr>
        <p:spPr>
          <a:xfrm>
            <a:off x="6286498" y="1636295"/>
            <a:ext cx="5105402" cy="2554545"/>
          </a:xfrm>
          <a:prstGeom prst="rect">
            <a:avLst/>
          </a:prstGeom>
          <a:noFill/>
        </p:spPr>
        <p:txBody>
          <a:bodyPr wrap="square">
            <a:spAutoFit/>
          </a:bodyPr>
          <a:lstStyle/>
          <a:p>
            <a:r>
              <a:rPr lang="en-GB" sz="2000"/>
              <a:t>4. Delay Prediction</a:t>
            </a:r>
          </a:p>
          <a:p>
            <a:pPr marL="800100" lvl="1" indent="-342900">
              <a:buFont typeface="Arial" panose="020B0604020202020204" pitchFamily="34" charset="0"/>
              <a:buChar char="•"/>
            </a:pPr>
            <a:r>
              <a:rPr lang="en-GB" sz="2000"/>
              <a:t>Predictors</a:t>
            </a:r>
          </a:p>
          <a:p>
            <a:pPr marL="800100" lvl="1" indent="-342900">
              <a:buFont typeface="Arial" panose="020B0604020202020204" pitchFamily="34" charset="0"/>
              <a:buChar char="•"/>
            </a:pPr>
            <a:r>
              <a:rPr lang="en-GB" sz="2000"/>
              <a:t>Feature Transformation</a:t>
            </a:r>
          </a:p>
          <a:p>
            <a:pPr marL="800100" lvl="1" indent="-342900">
              <a:buFont typeface="Arial" panose="020B0604020202020204" pitchFamily="34" charset="0"/>
              <a:buChar char="•"/>
            </a:pPr>
            <a:r>
              <a:rPr lang="en-GB" sz="2000"/>
              <a:t>Modelling Pipeline</a:t>
            </a:r>
          </a:p>
          <a:p>
            <a:pPr marL="800100" lvl="1" indent="-342900">
              <a:buFont typeface="Arial" panose="020B0604020202020204" pitchFamily="34" charset="0"/>
              <a:buChar char="•"/>
            </a:pPr>
            <a:r>
              <a:rPr lang="en-GB" sz="2000"/>
              <a:t>Model Evaluation &amp; Selection</a:t>
            </a:r>
          </a:p>
          <a:p>
            <a:pPr marL="800100" lvl="1" indent="-342900">
              <a:buFont typeface="Arial" panose="020B0604020202020204" pitchFamily="34" charset="0"/>
              <a:buChar char="•"/>
            </a:pPr>
            <a:r>
              <a:rPr lang="en-GB" sz="2000"/>
              <a:t>Prediction</a:t>
            </a:r>
          </a:p>
          <a:p>
            <a:pPr lvl="1"/>
            <a:endParaRPr lang="en-GB" sz="2000"/>
          </a:p>
          <a:p>
            <a:r>
              <a:rPr lang="en-GB" sz="2000"/>
              <a:t>5. Next Steps</a:t>
            </a:r>
            <a:endParaRPr lang="en-GB" sz="2000" dirty="0"/>
          </a:p>
        </p:txBody>
      </p:sp>
      <p:cxnSp>
        <p:nvCxnSpPr>
          <p:cNvPr id="7" name="Straight Connector 6">
            <a:extLst>
              <a:ext uri="{FF2B5EF4-FFF2-40B4-BE49-F238E27FC236}">
                <a16:creationId xmlns:a16="http://schemas.microsoft.com/office/drawing/2014/main" id="{9D967838-B17B-F3F7-4B4E-41CE7A313BFC}"/>
              </a:ext>
            </a:extLst>
          </p:cNvPr>
          <p:cNvCxnSpPr/>
          <p:nvPr/>
        </p:nvCxnSpPr>
        <p:spPr>
          <a:xfrm>
            <a:off x="5743575" y="1636295"/>
            <a:ext cx="0" cy="4078705"/>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57671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1F08EC-F9A0-46BB-9898-17C57FD6E5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46B6B5F-2C2F-340D-630A-99C733900068}"/>
              </a:ext>
            </a:extLst>
          </p:cNvPr>
          <p:cNvSpPr>
            <a:spLocks noGrp="1"/>
          </p:cNvSpPr>
          <p:nvPr>
            <p:ph type="title"/>
          </p:nvPr>
        </p:nvSpPr>
        <p:spPr>
          <a:xfrm>
            <a:off x="8108950" y="952499"/>
            <a:ext cx="3527691" cy="2476501"/>
          </a:xfrm>
        </p:spPr>
        <p:txBody>
          <a:bodyPr>
            <a:normAutofit/>
          </a:bodyPr>
          <a:lstStyle/>
          <a:p>
            <a:pPr algn="r"/>
            <a:r>
              <a:rPr lang="en-GB" dirty="0"/>
              <a:t>Data Summary &amp; KPIs</a:t>
            </a:r>
          </a:p>
        </p:txBody>
      </p:sp>
      <p:cxnSp>
        <p:nvCxnSpPr>
          <p:cNvPr id="11" name="Straight Connector 10">
            <a:extLst>
              <a:ext uri="{FF2B5EF4-FFF2-40B4-BE49-F238E27FC236}">
                <a16:creationId xmlns:a16="http://schemas.microsoft.com/office/drawing/2014/main" id="{941F1E65-BFCD-43D3-80C6-A6267966807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43467" y="678719"/>
            <a:ext cx="1090506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513A4BE5-310C-4C41-A8C8-3FA749A9210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43467" y="6309695"/>
            <a:ext cx="10905066"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pic>
        <p:nvPicPr>
          <p:cNvPr id="7" name="Graphic 6" descr="Research with solid fill">
            <a:extLst>
              <a:ext uri="{FF2B5EF4-FFF2-40B4-BE49-F238E27FC236}">
                <a16:creationId xmlns:a16="http://schemas.microsoft.com/office/drawing/2014/main" id="{C8D279AB-484C-1A6E-D5D7-11B537680CB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39590" y="1116002"/>
            <a:ext cx="1218070" cy="1218070"/>
          </a:xfrm>
          <a:prstGeom prst="rect">
            <a:avLst/>
          </a:prstGeom>
          <a:effectLst>
            <a:outerShdw blurRad="50800" dist="50800" dir="5400000" sx="89000" sy="89000" algn="ctr" rotWithShape="0">
              <a:srgbClr val="000000">
                <a:alpha val="43137"/>
              </a:srgbClr>
            </a:outerShdw>
          </a:effectLst>
        </p:spPr>
      </p:pic>
      <p:pic>
        <p:nvPicPr>
          <p:cNvPr id="10" name="Graphic 9" descr="Speedometer Low with solid fill">
            <a:extLst>
              <a:ext uri="{FF2B5EF4-FFF2-40B4-BE49-F238E27FC236}">
                <a16:creationId xmlns:a16="http://schemas.microsoft.com/office/drawing/2014/main" id="{27C7FB3E-BEA6-84A6-168C-5F14988CD7E7}"/>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384800" y="1102967"/>
            <a:ext cx="1334077" cy="1334077"/>
          </a:xfrm>
          <a:prstGeom prst="rect">
            <a:avLst/>
          </a:prstGeom>
          <a:effectLst>
            <a:outerShdw blurRad="50800" dist="50800" dir="5400000" sx="94000" sy="94000" algn="ctr" rotWithShape="0">
              <a:srgbClr val="000000">
                <a:alpha val="43137"/>
              </a:srgbClr>
            </a:outerShdw>
          </a:effectLst>
        </p:spPr>
      </p:pic>
      <p:sp>
        <p:nvSpPr>
          <p:cNvPr id="12" name="TextBox 11">
            <a:extLst>
              <a:ext uri="{FF2B5EF4-FFF2-40B4-BE49-F238E27FC236}">
                <a16:creationId xmlns:a16="http://schemas.microsoft.com/office/drawing/2014/main" id="{2C5C96C8-D35D-9AA8-0D80-21C6A7AF35C8}"/>
              </a:ext>
            </a:extLst>
          </p:cNvPr>
          <p:cNvSpPr txBox="1"/>
          <p:nvPr/>
        </p:nvSpPr>
        <p:spPr>
          <a:xfrm>
            <a:off x="932873" y="2437044"/>
            <a:ext cx="2410691" cy="461665"/>
          </a:xfrm>
          <a:prstGeom prst="rect">
            <a:avLst/>
          </a:prstGeom>
          <a:noFill/>
        </p:spPr>
        <p:txBody>
          <a:bodyPr wrap="square" rtlCol="0">
            <a:spAutoFit/>
          </a:bodyPr>
          <a:lstStyle/>
          <a:p>
            <a:r>
              <a:rPr lang="en-GB" sz="2400" dirty="0"/>
              <a:t>Datasets</a:t>
            </a:r>
          </a:p>
        </p:txBody>
      </p:sp>
      <p:sp>
        <p:nvSpPr>
          <p:cNvPr id="14" name="TextBox 13">
            <a:extLst>
              <a:ext uri="{FF2B5EF4-FFF2-40B4-BE49-F238E27FC236}">
                <a16:creationId xmlns:a16="http://schemas.microsoft.com/office/drawing/2014/main" id="{C92AE351-141D-A269-1C7D-D123D6327365}"/>
              </a:ext>
            </a:extLst>
          </p:cNvPr>
          <p:cNvSpPr txBox="1"/>
          <p:nvPr/>
        </p:nvSpPr>
        <p:spPr>
          <a:xfrm>
            <a:off x="5166303" y="2399626"/>
            <a:ext cx="2530763" cy="461665"/>
          </a:xfrm>
          <a:prstGeom prst="rect">
            <a:avLst/>
          </a:prstGeom>
          <a:noFill/>
        </p:spPr>
        <p:txBody>
          <a:bodyPr wrap="square" rtlCol="0">
            <a:spAutoFit/>
          </a:bodyPr>
          <a:lstStyle/>
          <a:p>
            <a:r>
              <a:rPr lang="en-GB" sz="2400" dirty="0"/>
              <a:t>KPIs</a:t>
            </a:r>
          </a:p>
        </p:txBody>
      </p:sp>
      <p:sp>
        <p:nvSpPr>
          <p:cNvPr id="18" name="TextBox 17">
            <a:extLst>
              <a:ext uri="{FF2B5EF4-FFF2-40B4-BE49-F238E27FC236}">
                <a16:creationId xmlns:a16="http://schemas.microsoft.com/office/drawing/2014/main" id="{11700552-94B0-9C95-2AB6-1AD2335D3737}"/>
              </a:ext>
            </a:extLst>
          </p:cNvPr>
          <p:cNvSpPr txBox="1"/>
          <p:nvPr/>
        </p:nvSpPr>
        <p:spPr>
          <a:xfrm>
            <a:off x="932873" y="2987505"/>
            <a:ext cx="3953163" cy="3662541"/>
          </a:xfrm>
          <a:prstGeom prst="rect">
            <a:avLst/>
          </a:prstGeom>
          <a:noFill/>
        </p:spPr>
        <p:txBody>
          <a:bodyPr wrap="square" rtlCol="0">
            <a:spAutoFit/>
          </a:bodyPr>
          <a:lstStyle/>
          <a:p>
            <a:r>
              <a:rPr lang="en-GB" sz="1600" b="1" dirty="0"/>
              <a:t>GPS</a:t>
            </a:r>
            <a:r>
              <a:rPr lang="en-GB" sz="1600" dirty="0"/>
              <a:t> – 600K+ rows of tracking data of shipments from 1</a:t>
            </a:r>
            <a:r>
              <a:rPr lang="en-GB" sz="1600" baseline="30000" dirty="0"/>
              <a:t>st</a:t>
            </a:r>
            <a:r>
              <a:rPr lang="en-GB" sz="1600" dirty="0"/>
              <a:t> Oct – 31</a:t>
            </a:r>
            <a:r>
              <a:rPr lang="en-GB" sz="1600" baseline="30000" dirty="0"/>
              <a:t>st</a:t>
            </a:r>
            <a:r>
              <a:rPr lang="en-GB" sz="1600" dirty="0"/>
              <a:t> Dec 2023</a:t>
            </a:r>
          </a:p>
          <a:p>
            <a:endParaRPr lang="en-GB" sz="1600" dirty="0"/>
          </a:p>
          <a:p>
            <a:r>
              <a:rPr lang="en-GB" sz="1600" b="1" dirty="0"/>
              <a:t>Historical Shipment Bookings </a:t>
            </a:r>
            <a:r>
              <a:rPr lang="en-GB" sz="1600" dirty="0"/>
              <a:t>– 3K+ rows of past booking data from approximately 1</a:t>
            </a:r>
            <a:r>
              <a:rPr lang="en-GB" sz="1600" baseline="30000" dirty="0"/>
              <a:t>st</a:t>
            </a:r>
            <a:r>
              <a:rPr lang="en-GB" sz="1600" dirty="0"/>
              <a:t> Oct – 31</a:t>
            </a:r>
            <a:r>
              <a:rPr lang="en-GB" sz="1600" baseline="30000" dirty="0"/>
              <a:t>st</a:t>
            </a:r>
            <a:r>
              <a:rPr lang="en-GB" sz="1600" dirty="0"/>
              <a:t> Dec 2023</a:t>
            </a:r>
          </a:p>
          <a:p>
            <a:endParaRPr lang="en-GB" sz="1600" dirty="0"/>
          </a:p>
          <a:p>
            <a:r>
              <a:rPr lang="en-GB" sz="1600" b="1" dirty="0"/>
              <a:t>New Shipment Bookings </a:t>
            </a:r>
            <a:r>
              <a:rPr lang="en-GB" sz="1600" dirty="0"/>
              <a:t>– 1K rows of past booking data from approximately 10</a:t>
            </a:r>
            <a:r>
              <a:rPr lang="en-GB" sz="1600" baseline="30000" dirty="0"/>
              <a:t>th</a:t>
            </a:r>
            <a:r>
              <a:rPr lang="en-GB" sz="1600" dirty="0"/>
              <a:t> Jan – 20</a:t>
            </a:r>
            <a:r>
              <a:rPr lang="en-GB" sz="1600" baseline="30000" dirty="0"/>
              <a:t>th</a:t>
            </a:r>
            <a:r>
              <a:rPr lang="en-GB" sz="1600" dirty="0"/>
              <a:t> Jan 2024</a:t>
            </a:r>
            <a:endParaRPr lang="en-US" sz="1600" dirty="0"/>
          </a:p>
          <a:p>
            <a:endParaRPr lang="en-US" sz="1800" dirty="0"/>
          </a:p>
          <a:p>
            <a:endParaRPr lang="en-US" sz="1800" dirty="0"/>
          </a:p>
          <a:p>
            <a:endParaRPr lang="en-GB" dirty="0"/>
          </a:p>
          <a:p>
            <a:endParaRPr lang="en-GB" dirty="0"/>
          </a:p>
        </p:txBody>
      </p:sp>
      <p:sp>
        <p:nvSpPr>
          <p:cNvPr id="19" name="TextBox 18">
            <a:extLst>
              <a:ext uri="{FF2B5EF4-FFF2-40B4-BE49-F238E27FC236}">
                <a16:creationId xmlns:a16="http://schemas.microsoft.com/office/drawing/2014/main" id="{96514CFA-C897-FF04-8BB9-65CD91539771}"/>
              </a:ext>
            </a:extLst>
          </p:cNvPr>
          <p:cNvSpPr txBox="1"/>
          <p:nvPr/>
        </p:nvSpPr>
        <p:spPr>
          <a:xfrm>
            <a:off x="5197187" y="2985708"/>
            <a:ext cx="5597236" cy="2862322"/>
          </a:xfrm>
          <a:prstGeom prst="rect">
            <a:avLst/>
          </a:prstGeom>
          <a:noFill/>
        </p:spPr>
        <p:txBody>
          <a:bodyPr wrap="square" rtlCol="0">
            <a:spAutoFit/>
          </a:bodyPr>
          <a:lstStyle/>
          <a:p>
            <a:pPr lvl="0">
              <a:lnSpc>
                <a:spcPct val="100000"/>
              </a:lnSpc>
              <a:buNone/>
            </a:pPr>
            <a:r>
              <a:rPr lang="en-GB" sz="1600" b="1" dirty="0"/>
              <a:t>On-time delivery </a:t>
            </a:r>
            <a:endParaRPr lang="en-US" sz="1600" dirty="0"/>
          </a:p>
          <a:p>
            <a:pPr marL="285750" lvl="0" indent="-285750">
              <a:lnSpc>
                <a:spcPct val="100000"/>
              </a:lnSpc>
              <a:buFont typeface="Arial" panose="020B0604020202020204" pitchFamily="34" charset="0"/>
              <a:buChar char="•"/>
            </a:pPr>
            <a:r>
              <a:rPr lang="en-GB" sz="1600" dirty="0"/>
              <a:t>is defined by reaching the destination no later than 30 minutes past the scheduled delivery window</a:t>
            </a:r>
          </a:p>
          <a:p>
            <a:pPr lvl="0">
              <a:lnSpc>
                <a:spcPct val="100000"/>
              </a:lnSpc>
              <a:buNone/>
            </a:pPr>
            <a:endParaRPr lang="en-GB" sz="1600" dirty="0"/>
          </a:p>
          <a:p>
            <a:pPr lvl="0">
              <a:lnSpc>
                <a:spcPct val="100000"/>
              </a:lnSpc>
            </a:pPr>
            <a:r>
              <a:rPr lang="en-GB" sz="1600" b="1" dirty="0"/>
              <a:t>Delay Notification </a:t>
            </a:r>
            <a:r>
              <a:rPr lang="en-GB" sz="1600" dirty="0"/>
              <a:t>– shippers are notified when:</a:t>
            </a:r>
          </a:p>
          <a:p>
            <a:pPr marL="285750" lvl="0" indent="-285750">
              <a:lnSpc>
                <a:spcPct val="100000"/>
              </a:lnSpc>
              <a:buFont typeface="Arial" panose="020B0604020202020204" pitchFamily="34" charset="0"/>
              <a:buChar char="•"/>
            </a:pPr>
            <a:r>
              <a:rPr lang="en-GB" sz="1600" dirty="0"/>
              <a:t>a carrier doesn’t reach its collection point at the </a:t>
            </a:r>
            <a:r>
              <a:rPr lang="en-GB" sz="1600" b="1" u="sng" dirty="0"/>
              <a:t>latest</a:t>
            </a:r>
            <a:r>
              <a:rPr lang="en-GB" sz="1600" dirty="0"/>
              <a:t> collection window time</a:t>
            </a:r>
            <a:endParaRPr lang="en-US" sz="1600" dirty="0"/>
          </a:p>
          <a:p>
            <a:pPr marL="285750" lvl="0" indent="-285750">
              <a:lnSpc>
                <a:spcPct val="100000"/>
              </a:lnSpc>
              <a:buFont typeface="Arial" panose="020B0604020202020204" pitchFamily="34" charset="0"/>
              <a:buChar char="•"/>
            </a:pPr>
            <a:r>
              <a:rPr lang="en-GB" sz="1600" dirty="0"/>
              <a:t>a carrier doesn’t reach its delivery destination at the </a:t>
            </a:r>
            <a:r>
              <a:rPr lang="en-GB" sz="1600" b="1" u="sng" dirty="0"/>
              <a:t>earliest</a:t>
            </a:r>
            <a:r>
              <a:rPr lang="en-GB" sz="1600" dirty="0"/>
              <a:t> delivery window time</a:t>
            </a:r>
            <a:endParaRPr lang="en-US" sz="1600" dirty="0"/>
          </a:p>
          <a:p>
            <a:pPr lvl="0">
              <a:lnSpc>
                <a:spcPct val="100000"/>
              </a:lnSpc>
              <a:buNone/>
            </a:pPr>
            <a:endParaRPr lang="en-US" sz="1800" dirty="0"/>
          </a:p>
          <a:p>
            <a:endParaRPr lang="en-GB" dirty="0"/>
          </a:p>
        </p:txBody>
      </p:sp>
      <p:cxnSp>
        <p:nvCxnSpPr>
          <p:cNvPr id="20" name="Straight Connector 19">
            <a:extLst>
              <a:ext uri="{FF2B5EF4-FFF2-40B4-BE49-F238E27FC236}">
                <a16:creationId xmlns:a16="http://schemas.microsoft.com/office/drawing/2014/main" id="{E8CD741D-F7E6-CD65-313A-EA04BC734FB3}"/>
              </a:ext>
            </a:extLst>
          </p:cNvPr>
          <p:cNvCxnSpPr/>
          <p:nvPr/>
        </p:nvCxnSpPr>
        <p:spPr>
          <a:xfrm>
            <a:off x="5041611" y="1680968"/>
            <a:ext cx="0" cy="4078705"/>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409578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6B6B5F-2C2F-340D-630A-99C733900068}"/>
              </a:ext>
            </a:extLst>
          </p:cNvPr>
          <p:cNvSpPr>
            <a:spLocks noGrp="1"/>
          </p:cNvSpPr>
          <p:nvPr>
            <p:ph type="title"/>
          </p:nvPr>
        </p:nvSpPr>
        <p:spPr/>
        <p:txBody>
          <a:bodyPr/>
          <a:lstStyle/>
          <a:p>
            <a:r>
              <a:rPr lang="en-GB" dirty="0"/>
              <a:t>Assumptions &amp; Limitations</a:t>
            </a:r>
          </a:p>
        </p:txBody>
      </p:sp>
      <p:sp>
        <p:nvSpPr>
          <p:cNvPr id="4" name="Rectangle 3">
            <a:extLst>
              <a:ext uri="{FF2B5EF4-FFF2-40B4-BE49-F238E27FC236}">
                <a16:creationId xmlns:a16="http://schemas.microsoft.com/office/drawing/2014/main" id="{353B5E52-B7B4-F6A4-26D1-1AB656691572}"/>
              </a:ext>
            </a:extLst>
          </p:cNvPr>
          <p:cNvSpPr/>
          <p:nvPr/>
        </p:nvSpPr>
        <p:spPr>
          <a:xfrm>
            <a:off x="1576433" y="1849462"/>
            <a:ext cx="569387" cy="923330"/>
          </a:xfrm>
          <a:prstGeom prst="rect">
            <a:avLst/>
          </a:prstGeom>
          <a:noFill/>
        </p:spPr>
        <p:txBody>
          <a:bodyPr wrap="none" lIns="91440" tIns="45720" rIns="91440" bIns="45720">
            <a:spAutoFit/>
          </a:bodyPr>
          <a:lstStyle/>
          <a:p>
            <a:pPr algn="ctr"/>
            <a:r>
              <a:rPr lang="en-US" sz="5400" b="0" cap="none" spc="0" dirty="0">
                <a:ln w="0"/>
                <a:solidFill>
                  <a:schemeClr val="accent1"/>
                </a:solidFill>
                <a:effectLst>
                  <a:outerShdw blurRad="38100" dist="25400" dir="5400000" algn="ctr" rotWithShape="0">
                    <a:srgbClr val="6E747A">
                      <a:alpha val="43000"/>
                    </a:srgbClr>
                  </a:outerShdw>
                </a:effectLst>
              </a:rPr>
              <a:t>1</a:t>
            </a:r>
          </a:p>
        </p:txBody>
      </p:sp>
      <p:sp>
        <p:nvSpPr>
          <p:cNvPr id="7" name="Rectangle 6">
            <a:extLst>
              <a:ext uri="{FF2B5EF4-FFF2-40B4-BE49-F238E27FC236}">
                <a16:creationId xmlns:a16="http://schemas.microsoft.com/office/drawing/2014/main" id="{C599F234-FCB0-154F-2F9D-2F8A86E24EEB}"/>
              </a:ext>
            </a:extLst>
          </p:cNvPr>
          <p:cNvSpPr/>
          <p:nvPr/>
        </p:nvSpPr>
        <p:spPr>
          <a:xfrm>
            <a:off x="5618568" y="1849462"/>
            <a:ext cx="569388" cy="923330"/>
          </a:xfrm>
          <a:prstGeom prst="rect">
            <a:avLst/>
          </a:prstGeom>
          <a:noFill/>
        </p:spPr>
        <p:txBody>
          <a:bodyPr wrap="none" lIns="91440" tIns="45720" rIns="91440" bIns="45720">
            <a:spAutoFit/>
          </a:bodyPr>
          <a:lstStyle/>
          <a:p>
            <a:pPr algn="ctr"/>
            <a:r>
              <a:rPr lang="en-US" sz="5400" dirty="0">
                <a:ln w="0"/>
                <a:solidFill>
                  <a:schemeClr val="accent1"/>
                </a:solidFill>
                <a:effectLst>
                  <a:outerShdw blurRad="38100" dist="25400" dir="5400000" algn="ctr" rotWithShape="0">
                    <a:srgbClr val="6E747A">
                      <a:alpha val="43000"/>
                    </a:srgbClr>
                  </a:outerShdw>
                </a:effectLst>
              </a:rPr>
              <a:t>2</a:t>
            </a:r>
            <a:endParaRPr lang="en-US" sz="5400" b="0" cap="none" spc="0" dirty="0">
              <a:ln w="0"/>
              <a:solidFill>
                <a:schemeClr val="accent1"/>
              </a:solidFill>
              <a:effectLst>
                <a:outerShdw blurRad="38100" dist="25400" dir="5400000" algn="ctr" rotWithShape="0">
                  <a:srgbClr val="6E747A">
                    <a:alpha val="43000"/>
                  </a:srgbClr>
                </a:outerShdw>
              </a:effectLst>
            </a:endParaRPr>
          </a:p>
        </p:txBody>
      </p:sp>
      <p:sp>
        <p:nvSpPr>
          <p:cNvPr id="8" name="Rectangle 7">
            <a:extLst>
              <a:ext uri="{FF2B5EF4-FFF2-40B4-BE49-F238E27FC236}">
                <a16:creationId xmlns:a16="http://schemas.microsoft.com/office/drawing/2014/main" id="{063B551B-A0E9-D886-B4F0-9CE77A5D9383}"/>
              </a:ext>
            </a:extLst>
          </p:cNvPr>
          <p:cNvSpPr/>
          <p:nvPr/>
        </p:nvSpPr>
        <p:spPr>
          <a:xfrm>
            <a:off x="9175513" y="1849462"/>
            <a:ext cx="569388" cy="923330"/>
          </a:xfrm>
          <a:prstGeom prst="rect">
            <a:avLst/>
          </a:prstGeom>
          <a:noFill/>
        </p:spPr>
        <p:txBody>
          <a:bodyPr wrap="none" lIns="91440" tIns="45720" rIns="91440" bIns="45720">
            <a:spAutoFit/>
          </a:bodyPr>
          <a:lstStyle/>
          <a:p>
            <a:pPr algn="ctr"/>
            <a:r>
              <a:rPr lang="en-US" sz="5400" dirty="0">
                <a:ln w="0"/>
                <a:solidFill>
                  <a:schemeClr val="accent1"/>
                </a:solidFill>
                <a:effectLst>
                  <a:outerShdw blurRad="38100" dist="25400" dir="5400000" algn="ctr" rotWithShape="0">
                    <a:srgbClr val="6E747A">
                      <a:alpha val="43000"/>
                    </a:srgbClr>
                  </a:outerShdw>
                </a:effectLst>
              </a:rPr>
              <a:t>3</a:t>
            </a:r>
            <a:endParaRPr lang="en-US" sz="5400" b="0" cap="none" spc="0" dirty="0">
              <a:ln w="0"/>
              <a:solidFill>
                <a:schemeClr val="accent1"/>
              </a:solidFill>
              <a:effectLst>
                <a:outerShdw blurRad="38100" dist="25400" dir="5400000" algn="ctr" rotWithShape="0">
                  <a:srgbClr val="6E747A">
                    <a:alpha val="43000"/>
                  </a:srgbClr>
                </a:outerShdw>
              </a:effectLst>
            </a:endParaRPr>
          </a:p>
        </p:txBody>
      </p:sp>
      <p:sp>
        <p:nvSpPr>
          <p:cNvPr id="14" name="TextBox 13">
            <a:extLst>
              <a:ext uri="{FF2B5EF4-FFF2-40B4-BE49-F238E27FC236}">
                <a16:creationId xmlns:a16="http://schemas.microsoft.com/office/drawing/2014/main" id="{A12172F0-035B-E0E7-636A-F8D810B05710}"/>
              </a:ext>
            </a:extLst>
          </p:cNvPr>
          <p:cNvSpPr txBox="1"/>
          <p:nvPr/>
        </p:nvSpPr>
        <p:spPr>
          <a:xfrm>
            <a:off x="414046" y="2927311"/>
            <a:ext cx="3463548" cy="1600438"/>
          </a:xfrm>
          <a:prstGeom prst="rect">
            <a:avLst/>
          </a:prstGeom>
          <a:noFill/>
        </p:spPr>
        <p:txBody>
          <a:bodyPr wrap="square">
            <a:spAutoFit/>
          </a:bodyPr>
          <a:lstStyle/>
          <a:p>
            <a:pPr lvl="0" algn="ctr">
              <a:lnSpc>
                <a:spcPct val="100000"/>
              </a:lnSpc>
            </a:pPr>
            <a:r>
              <a:rPr lang="en-GB" sz="1400" dirty="0"/>
              <a:t>Postcodes are obtained from GPS coordinates using ‘postcodes.io’ API, but there are other APIs which have lower distance threshold for a match i.e. a postcode is provided even though the distance is very far from a registered postcode</a:t>
            </a:r>
            <a:endParaRPr lang="en-US" sz="1400" dirty="0"/>
          </a:p>
        </p:txBody>
      </p:sp>
      <p:sp>
        <p:nvSpPr>
          <p:cNvPr id="13" name="TextBox 12">
            <a:extLst>
              <a:ext uri="{FF2B5EF4-FFF2-40B4-BE49-F238E27FC236}">
                <a16:creationId xmlns:a16="http://schemas.microsoft.com/office/drawing/2014/main" id="{9C37278B-0273-17E3-337B-61653D1D9F15}"/>
              </a:ext>
            </a:extLst>
          </p:cNvPr>
          <p:cNvSpPr txBox="1"/>
          <p:nvPr/>
        </p:nvSpPr>
        <p:spPr>
          <a:xfrm>
            <a:off x="4291398" y="2982268"/>
            <a:ext cx="3223728" cy="1169551"/>
          </a:xfrm>
          <a:prstGeom prst="rect">
            <a:avLst/>
          </a:prstGeom>
          <a:noFill/>
        </p:spPr>
        <p:txBody>
          <a:bodyPr wrap="square">
            <a:spAutoFit/>
          </a:bodyPr>
          <a:lstStyle/>
          <a:p>
            <a:pPr lvl="0" algn="ctr">
              <a:lnSpc>
                <a:spcPct val="100000"/>
              </a:lnSpc>
            </a:pPr>
            <a:r>
              <a:rPr lang="en-GB" sz="1400" dirty="0"/>
              <a:t>A shipment’s final coordinates that don’t match its delivery postcode is assumed to have not reached its delivery destination by 31st October 2023</a:t>
            </a:r>
            <a:endParaRPr lang="en-US" sz="1400" dirty="0"/>
          </a:p>
        </p:txBody>
      </p:sp>
      <p:sp>
        <p:nvSpPr>
          <p:cNvPr id="15" name="TextBox 14">
            <a:extLst>
              <a:ext uri="{FF2B5EF4-FFF2-40B4-BE49-F238E27FC236}">
                <a16:creationId xmlns:a16="http://schemas.microsoft.com/office/drawing/2014/main" id="{A480BD8C-F298-14C4-19EC-966446A53E8B}"/>
              </a:ext>
            </a:extLst>
          </p:cNvPr>
          <p:cNvSpPr txBox="1"/>
          <p:nvPr/>
        </p:nvSpPr>
        <p:spPr>
          <a:xfrm>
            <a:off x="7848343" y="3089989"/>
            <a:ext cx="3223728" cy="954107"/>
          </a:xfrm>
          <a:prstGeom prst="rect">
            <a:avLst/>
          </a:prstGeom>
          <a:noFill/>
        </p:spPr>
        <p:txBody>
          <a:bodyPr wrap="square">
            <a:spAutoFit/>
          </a:bodyPr>
          <a:lstStyle/>
          <a:p>
            <a:pPr lvl="0" algn="ctr">
              <a:lnSpc>
                <a:spcPct val="100000"/>
              </a:lnSpc>
            </a:pPr>
            <a:r>
              <a:rPr lang="en-GB" sz="1400" dirty="0"/>
              <a:t>Carriers might have to park at coordinates that are not close enough to a postcode that the API could match</a:t>
            </a:r>
          </a:p>
        </p:txBody>
      </p:sp>
    </p:spTree>
    <p:extLst>
      <p:ext uri="{BB962C8B-B14F-4D97-AF65-F5344CB8AC3E}">
        <p14:creationId xmlns:p14="http://schemas.microsoft.com/office/powerpoint/2010/main" val="12268517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6B6B5F-2C2F-340D-630A-99C733900068}"/>
              </a:ext>
            </a:extLst>
          </p:cNvPr>
          <p:cNvSpPr>
            <a:spLocks noGrp="1"/>
          </p:cNvSpPr>
          <p:nvPr>
            <p:ph type="title"/>
          </p:nvPr>
        </p:nvSpPr>
        <p:spPr/>
        <p:txBody>
          <a:bodyPr/>
          <a:lstStyle/>
          <a:p>
            <a:r>
              <a:rPr lang="en-GB" dirty="0"/>
              <a:t>Assumptions &amp; Limitations</a:t>
            </a:r>
          </a:p>
        </p:txBody>
      </p:sp>
      <p:sp>
        <p:nvSpPr>
          <p:cNvPr id="10" name="Rectangle 9">
            <a:extLst>
              <a:ext uri="{FF2B5EF4-FFF2-40B4-BE49-F238E27FC236}">
                <a16:creationId xmlns:a16="http://schemas.microsoft.com/office/drawing/2014/main" id="{3B1BFA01-72EB-73C2-CBA3-353E0D2EAD70}"/>
              </a:ext>
            </a:extLst>
          </p:cNvPr>
          <p:cNvSpPr/>
          <p:nvPr/>
        </p:nvSpPr>
        <p:spPr>
          <a:xfrm>
            <a:off x="1881614" y="1953446"/>
            <a:ext cx="569388" cy="923330"/>
          </a:xfrm>
          <a:prstGeom prst="rect">
            <a:avLst/>
          </a:prstGeom>
          <a:noFill/>
        </p:spPr>
        <p:txBody>
          <a:bodyPr wrap="none" lIns="91440" tIns="45720" rIns="91440" bIns="45720">
            <a:spAutoFit/>
          </a:bodyPr>
          <a:lstStyle/>
          <a:p>
            <a:pPr algn="ctr"/>
            <a:r>
              <a:rPr lang="en-US" sz="5400" dirty="0">
                <a:ln w="0"/>
                <a:solidFill>
                  <a:schemeClr val="accent1"/>
                </a:solidFill>
                <a:effectLst>
                  <a:outerShdw blurRad="38100" dist="25400" dir="5400000" algn="ctr" rotWithShape="0">
                    <a:srgbClr val="6E747A">
                      <a:alpha val="43000"/>
                    </a:srgbClr>
                  </a:outerShdw>
                </a:effectLst>
              </a:rPr>
              <a:t>4</a:t>
            </a:r>
            <a:endParaRPr lang="en-US" sz="5400" b="0" cap="none" spc="0" dirty="0">
              <a:ln w="0"/>
              <a:solidFill>
                <a:schemeClr val="accent1"/>
              </a:solidFill>
              <a:effectLst>
                <a:outerShdw blurRad="38100" dist="25400" dir="5400000" algn="ctr" rotWithShape="0">
                  <a:srgbClr val="6E747A">
                    <a:alpha val="43000"/>
                  </a:srgbClr>
                </a:outerShdw>
              </a:effectLst>
            </a:endParaRPr>
          </a:p>
        </p:txBody>
      </p:sp>
      <p:sp>
        <p:nvSpPr>
          <p:cNvPr id="11" name="Rectangle 10">
            <a:extLst>
              <a:ext uri="{FF2B5EF4-FFF2-40B4-BE49-F238E27FC236}">
                <a16:creationId xmlns:a16="http://schemas.microsoft.com/office/drawing/2014/main" id="{CAEEC731-8673-0E16-99FF-0D2F180092F9}"/>
              </a:ext>
            </a:extLst>
          </p:cNvPr>
          <p:cNvSpPr/>
          <p:nvPr/>
        </p:nvSpPr>
        <p:spPr>
          <a:xfrm>
            <a:off x="5124499" y="1954132"/>
            <a:ext cx="569388" cy="923330"/>
          </a:xfrm>
          <a:prstGeom prst="rect">
            <a:avLst/>
          </a:prstGeom>
          <a:noFill/>
        </p:spPr>
        <p:txBody>
          <a:bodyPr wrap="none" lIns="91440" tIns="45720" rIns="91440" bIns="45720">
            <a:spAutoFit/>
          </a:bodyPr>
          <a:lstStyle/>
          <a:p>
            <a:pPr algn="ctr"/>
            <a:r>
              <a:rPr lang="en-US" sz="5400" dirty="0">
                <a:ln w="0"/>
                <a:solidFill>
                  <a:schemeClr val="accent1"/>
                </a:solidFill>
                <a:effectLst>
                  <a:outerShdw blurRad="38100" dist="25400" dir="5400000" algn="ctr" rotWithShape="0">
                    <a:srgbClr val="6E747A">
                      <a:alpha val="43000"/>
                    </a:srgbClr>
                  </a:outerShdw>
                </a:effectLst>
              </a:rPr>
              <a:t>5</a:t>
            </a:r>
            <a:endParaRPr lang="en-US" sz="5400" b="0" cap="none" spc="0" dirty="0">
              <a:ln w="0"/>
              <a:solidFill>
                <a:schemeClr val="accent1"/>
              </a:solidFill>
              <a:effectLst>
                <a:outerShdw blurRad="38100" dist="25400" dir="5400000" algn="ctr" rotWithShape="0">
                  <a:srgbClr val="6E747A">
                    <a:alpha val="43000"/>
                  </a:srgbClr>
                </a:outerShdw>
              </a:effectLst>
            </a:endParaRPr>
          </a:p>
        </p:txBody>
      </p:sp>
      <p:sp>
        <p:nvSpPr>
          <p:cNvPr id="12" name="Rectangle 11">
            <a:extLst>
              <a:ext uri="{FF2B5EF4-FFF2-40B4-BE49-F238E27FC236}">
                <a16:creationId xmlns:a16="http://schemas.microsoft.com/office/drawing/2014/main" id="{E889E6D8-4054-BA05-F8A6-B6B8CFAB8785}"/>
              </a:ext>
            </a:extLst>
          </p:cNvPr>
          <p:cNvSpPr/>
          <p:nvPr/>
        </p:nvSpPr>
        <p:spPr>
          <a:xfrm>
            <a:off x="8574376" y="1881244"/>
            <a:ext cx="569388" cy="923330"/>
          </a:xfrm>
          <a:prstGeom prst="rect">
            <a:avLst/>
          </a:prstGeom>
          <a:noFill/>
        </p:spPr>
        <p:txBody>
          <a:bodyPr wrap="none" lIns="91440" tIns="45720" rIns="91440" bIns="45720">
            <a:spAutoFit/>
          </a:bodyPr>
          <a:lstStyle/>
          <a:p>
            <a:pPr algn="ctr"/>
            <a:r>
              <a:rPr lang="en-US" sz="5400" dirty="0">
                <a:ln w="0"/>
                <a:solidFill>
                  <a:schemeClr val="accent1"/>
                </a:solidFill>
                <a:effectLst>
                  <a:outerShdw blurRad="38100" dist="25400" dir="5400000" algn="ctr" rotWithShape="0">
                    <a:srgbClr val="6E747A">
                      <a:alpha val="43000"/>
                    </a:srgbClr>
                  </a:outerShdw>
                </a:effectLst>
              </a:rPr>
              <a:t>6</a:t>
            </a:r>
            <a:endParaRPr lang="en-US" sz="5400" b="0" cap="none" spc="0" dirty="0">
              <a:ln w="0"/>
              <a:solidFill>
                <a:schemeClr val="accent1"/>
              </a:solidFill>
              <a:effectLst>
                <a:outerShdw blurRad="38100" dist="25400" dir="5400000" algn="ctr" rotWithShape="0">
                  <a:srgbClr val="6E747A">
                    <a:alpha val="43000"/>
                  </a:srgbClr>
                </a:outerShdw>
              </a:effectLst>
            </a:endParaRPr>
          </a:p>
        </p:txBody>
      </p:sp>
      <p:sp>
        <p:nvSpPr>
          <p:cNvPr id="16" name="TextBox 15">
            <a:extLst>
              <a:ext uri="{FF2B5EF4-FFF2-40B4-BE49-F238E27FC236}">
                <a16:creationId xmlns:a16="http://schemas.microsoft.com/office/drawing/2014/main" id="{02382051-A5F6-979E-FCF7-6CB3AE262793}"/>
              </a:ext>
            </a:extLst>
          </p:cNvPr>
          <p:cNvSpPr txBox="1"/>
          <p:nvPr/>
        </p:nvSpPr>
        <p:spPr>
          <a:xfrm>
            <a:off x="873424" y="2899246"/>
            <a:ext cx="2585768" cy="1384995"/>
          </a:xfrm>
          <a:prstGeom prst="rect">
            <a:avLst/>
          </a:prstGeom>
          <a:noFill/>
        </p:spPr>
        <p:txBody>
          <a:bodyPr wrap="square">
            <a:spAutoFit/>
          </a:bodyPr>
          <a:lstStyle/>
          <a:p>
            <a:pPr lvl="0" algn="ctr">
              <a:lnSpc>
                <a:spcPct val="100000"/>
              </a:lnSpc>
            </a:pPr>
            <a:r>
              <a:rPr lang="en-GB" sz="1400" dirty="0"/>
              <a:t>Shipment postcodes that don't match the exact destination postcodes might have reached their destination by other means due to parking restrictions/availability</a:t>
            </a:r>
            <a:endParaRPr lang="en-US" sz="1400" dirty="0"/>
          </a:p>
        </p:txBody>
      </p:sp>
      <p:sp>
        <p:nvSpPr>
          <p:cNvPr id="20" name="TextBox 19">
            <a:extLst>
              <a:ext uri="{FF2B5EF4-FFF2-40B4-BE49-F238E27FC236}">
                <a16:creationId xmlns:a16="http://schemas.microsoft.com/office/drawing/2014/main" id="{6DB2B064-681B-4F87-3A2B-DD862F0222BC}"/>
              </a:ext>
            </a:extLst>
          </p:cNvPr>
          <p:cNvSpPr txBox="1"/>
          <p:nvPr/>
        </p:nvSpPr>
        <p:spPr>
          <a:xfrm>
            <a:off x="3888066" y="2899246"/>
            <a:ext cx="3048719" cy="1169551"/>
          </a:xfrm>
          <a:prstGeom prst="rect">
            <a:avLst/>
          </a:prstGeom>
          <a:noFill/>
        </p:spPr>
        <p:txBody>
          <a:bodyPr wrap="square">
            <a:spAutoFit/>
          </a:bodyPr>
          <a:lstStyle/>
          <a:p>
            <a:pPr lvl="0" algn="ctr">
              <a:lnSpc>
                <a:spcPct val="100000"/>
              </a:lnSpc>
            </a:pPr>
            <a:r>
              <a:rPr lang="en-GB" sz="1400" dirty="0"/>
              <a:t>A shipment is assumed to have reached its destination if at least all but the last character of the GPS tracking postcode match that of the intended destination</a:t>
            </a:r>
            <a:endParaRPr lang="en-US" sz="1400" dirty="0"/>
          </a:p>
        </p:txBody>
      </p:sp>
      <p:sp>
        <p:nvSpPr>
          <p:cNvPr id="22" name="TextBox 21">
            <a:extLst>
              <a:ext uri="{FF2B5EF4-FFF2-40B4-BE49-F238E27FC236}">
                <a16:creationId xmlns:a16="http://schemas.microsoft.com/office/drawing/2014/main" id="{E9892015-5752-D349-D02C-D4453F50766F}"/>
              </a:ext>
            </a:extLst>
          </p:cNvPr>
          <p:cNvSpPr txBox="1"/>
          <p:nvPr/>
        </p:nvSpPr>
        <p:spPr>
          <a:xfrm>
            <a:off x="7246188" y="2838861"/>
            <a:ext cx="3589308" cy="2246769"/>
          </a:xfrm>
          <a:prstGeom prst="rect">
            <a:avLst/>
          </a:prstGeom>
          <a:noFill/>
        </p:spPr>
        <p:txBody>
          <a:bodyPr wrap="square">
            <a:spAutoFit/>
          </a:bodyPr>
          <a:lstStyle/>
          <a:p>
            <a:pPr lvl="0" algn="ctr">
              <a:lnSpc>
                <a:spcPct val="100000"/>
              </a:lnSpc>
            </a:pPr>
            <a:r>
              <a:rPr lang="en-GB" sz="1400" dirty="0"/>
              <a:t>Only 36 out of 3,245 carriers’ GPS postcodes match their collection postcodes, but 585 reached their delivery postcodes which suggests the unmatched collection postcodes might not reveal the full picture. These carriers would’ve reached their collection somehow or they wouldn’t have made the journey to the delivery location unless they made an error.</a:t>
            </a:r>
          </a:p>
        </p:txBody>
      </p:sp>
    </p:spTree>
    <p:extLst>
      <p:ext uri="{BB962C8B-B14F-4D97-AF65-F5344CB8AC3E}">
        <p14:creationId xmlns:p14="http://schemas.microsoft.com/office/powerpoint/2010/main" val="33860490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33" name="Straight Connector 32">
            <a:extLst>
              <a:ext uri="{FF2B5EF4-FFF2-40B4-BE49-F238E27FC236}">
                <a16:creationId xmlns:a16="http://schemas.microsoft.com/office/drawing/2014/main" id="{462919E4-C488-4107-9EF1-66152F84800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43467" y="678719"/>
            <a:ext cx="1090506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0BF79732-4088-424C-A653-4534E438944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43467" y="6309695"/>
            <a:ext cx="10905066"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35" name="Rectangle 34">
            <a:extLst>
              <a:ext uri="{FF2B5EF4-FFF2-40B4-BE49-F238E27FC236}">
                <a16:creationId xmlns:a16="http://schemas.microsoft.com/office/drawing/2014/main" id="{5B957CFC-E9B2-4BC8-BD75-9F3B5E3388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FB2B034-5A81-784A-B664-D399EC0AC07B}"/>
              </a:ext>
            </a:extLst>
          </p:cNvPr>
          <p:cNvSpPr>
            <a:spLocks noGrp="1"/>
          </p:cNvSpPr>
          <p:nvPr>
            <p:ph type="title"/>
          </p:nvPr>
        </p:nvSpPr>
        <p:spPr>
          <a:xfrm>
            <a:off x="548640" y="952499"/>
            <a:ext cx="3653905" cy="2476501"/>
          </a:xfrm>
        </p:spPr>
        <p:txBody>
          <a:bodyPr vert="horz" lIns="91440" tIns="45720" rIns="91440" bIns="45720" rtlCol="0" anchor="t">
            <a:normAutofit/>
          </a:bodyPr>
          <a:lstStyle/>
          <a:p>
            <a:r>
              <a:rPr lang="en-US" sz="2800" kern="1200" dirty="0">
                <a:solidFill>
                  <a:schemeClr val="accent1"/>
                </a:solidFill>
                <a:latin typeface="+mj-lt"/>
                <a:ea typeface="+mj-ea"/>
                <a:cs typeface="+mj-cs"/>
              </a:rPr>
              <a:t>Carrier Performance </a:t>
            </a:r>
            <a:br>
              <a:rPr lang="en-US" sz="2800" kern="1200" dirty="0">
                <a:solidFill>
                  <a:schemeClr val="accent1"/>
                </a:solidFill>
                <a:latin typeface="+mj-lt"/>
                <a:ea typeface="+mj-ea"/>
                <a:cs typeface="+mj-cs"/>
              </a:rPr>
            </a:br>
            <a:r>
              <a:rPr lang="en-US" sz="2400" kern="1200" dirty="0">
                <a:solidFill>
                  <a:schemeClr val="accent1"/>
                </a:solidFill>
                <a:latin typeface="+mj-lt"/>
                <a:ea typeface="+mj-ea"/>
                <a:cs typeface="+mj-cs"/>
              </a:rPr>
              <a:t>(On-Time vs Delayed) </a:t>
            </a:r>
            <a:endParaRPr lang="en-US" sz="2800" kern="1200" dirty="0">
              <a:solidFill>
                <a:schemeClr val="accent1"/>
              </a:solidFill>
              <a:latin typeface="+mj-lt"/>
              <a:ea typeface="+mj-ea"/>
              <a:cs typeface="+mj-cs"/>
            </a:endParaRPr>
          </a:p>
        </p:txBody>
      </p:sp>
      <p:cxnSp>
        <p:nvCxnSpPr>
          <p:cNvPr id="36" name="Straight Connector 35">
            <a:extLst>
              <a:ext uri="{FF2B5EF4-FFF2-40B4-BE49-F238E27FC236}">
                <a16:creationId xmlns:a16="http://schemas.microsoft.com/office/drawing/2014/main" id="{7F784426-8AB9-43C9-8340-281290602DE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43467" y="678719"/>
            <a:ext cx="1090506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0B96E92E-4D99-41CA-848E-4028B6DA26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43467" y="6309695"/>
            <a:ext cx="10905066"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5" name="Chart 4">
            <a:extLst>
              <a:ext uri="{FF2B5EF4-FFF2-40B4-BE49-F238E27FC236}">
                <a16:creationId xmlns:a16="http://schemas.microsoft.com/office/drawing/2014/main" id="{23C09FEF-7BDB-2799-F14B-56A957620446}"/>
              </a:ext>
            </a:extLst>
          </p:cNvPr>
          <p:cNvGraphicFramePr>
            <a:graphicFrameLocks/>
          </p:cNvGraphicFramePr>
          <p:nvPr/>
        </p:nvGraphicFramePr>
        <p:xfrm>
          <a:off x="1122218" y="2324098"/>
          <a:ext cx="3930073" cy="2476501"/>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1" name="Chart 10">
            <a:extLst>
              <a:ext uri="{FF2B5EF4-FFF2-40B4-BE49-F238E27FC236}">
                <a16:creationId xmlns:a16="http://schemas.microsoft.com/office/drawing/2014/main" id="{FB410152-EFEB-A071-65B2-AA152D806A6A}"/>
              </a:ext>
            </a:extLst>
          </p:cNvPr>
          <p:cNvGraphicFramePr>
            <a:graphicFrameLocks/>
          </p:cNvGraphicFramePr>
          <p:nvPr/>
        </p:nvGraphicFramePr>
        <p:xfrm>
          <a:off x="1122218" y="2331552"/>
          <a:ext cx="4572000" cy="2743200"/>
        </p:xfrm>
        <a:graphic>
          <a:graphicData uri="http://schemas.openxmlformats.org/drawingml/2006/chart">
            <c:chart xmlns:c="http://schemas.openxmlformats.org/drawingml/2006/chart" xmlns:r="http://schemas.openxmlformats.org/officeDocument/2006/relationships" r:id="rId3"/>
          </a:graphicData>
        </a:graphic>
      </p:graphicFrame>
      <p:grpSp>
        <p:nvGrpSpPr>
          <p:cNvPr id="3" name="Group 2">
            <a:extLst>
              <a:ext uri="{FF2B5EF4-FFF2-40B4-BE49-F238E27FC236}">
                <a16:creationId xmlns:a16="http://schemas.microsoft.com/office/drawing/2014/main" id="{646AACDB-1488-11DF-5A46-D97176B5FA9B}"/>
              </a:ext>
            </a:extLst>
          </p:cNvPr>
          <p:cNvGrpSpPr/>
          <p:nvPr/>
        </p:nvGrpSpPr>
        <p:grpSpPr>
          <a:xfrm>
            <a:off x="6493563" y="1802484"/>
            <a:ext cx="4257164" cy="1058135"/>
            <a:chOff x="7345988" y="1273417"/>
            <a:chExt cx="4257164" cy="1058135"/>
          </a:xfrm>
        </p:grpSpPr>
        <p:sp>
          <p:nvSpPr>
            <p:cNvPr id="17" name="Rectangle: Rounded Corners 16">
              <a:extLst>
                <a:ext uri="{FF2B5EF4-FFF2-40B4-BE49-F238E27FC236}">
                  <a16:creationId xmlns:a16="http://schemas.microsoft.com/office/drawing/2014/main" id="{A5134031-E711-0C81-D5B7-01FA61D1062E}"/>
                </a:ext>
              </a:extLst>
            </p:cNvPr>
            <p:cNvSpPr/>
            <p:nvPr/>
          </p:nvSpPr>
          <p:spPr>
            <a:xfrm>
              <a:off x="7345988" y="1273417"/>
              <a:ext cx="4202545" cy="914399"/>
            </a:xfrm>
            <a:prstGeom prst="round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9" name="TextBox 18">
              <a:extLst>
                <a:ext uri="{FF2B5EF4-FFF2-40B4-BE49-F238E27FC236}">
                  <a16:creationId xmlns:a16="http://schemas.microsoft.com/office/drawing/2014/main" id="{0ABA42C5-5AE8-E936-ED7F-567C24360740}"/>
                </a:ext>
              </a:extLst>
            </p:cNvPr>
            <p:cNvSpPr txBox="1"/>
            <p:nvPr/>
          </p:nvSpPr>
          <p:spPr>
            <a:xfrm>
              <a:off x="8121492" y="1469778"/>
              <a:ext cx="3481660" cy="861774"/>
            </a:xfrm>
            <a:prstGeom prst="rect">
              <a:avLst/>
            </a:prstGeom>
            <a:noFill/>
          </p:spPr>
          <p:txBody>
            <a:bodyPr wrap="square" rtlCol="0">
              <a:spAutoFit/>
            </a:bodyPr>
            <a:lstStyle/>
            <a:p>
              <a:r>
                <a:rPr lang="en-GB" sz="1600" b="0" i="0" dirty="0">
                  <a:solidFill>
                    <a:schemeClr val="tx1"/>
                  </a:solidFill>
                </a:rPr>
                <a:t>82</a:t>
              </a:r>
              <a:r>
                <a:rPr lang="en-GB" sz="1600" dirty="0">
                  <a:solidFill>
                    <a:schemeClr val="tx1"/>
                  </a:solidFill>
                </a:rPr>
                <a:t>% of shipments didn’t reach their destination</a:t>
              </a:r>
              <a:endParaRPr lang="en-US" sz="1600" dirty="0">
                <a:solidFill>
                  <a:schemeClr val="tx1"/>
                </a:solidFill>
              </a:endParaRPr>
            </a:p>
            <a:p>
              <a:endParaRPr lang="en-GB" dirty="0"/>
            </a:p>
          </p:txBody>
        </p:sp>
        <p:pic>
          <p:nvPicPr>
            <p:cNvPr id="15" name="Graphic 14" descr="Label with solid fill">
              <a:extLst>
                <a:ext uri="{FF2B5EF4-FFF2-40B4-BE49-F238E27FC236}">
                  <a16:creationId xmlns:a16="http://schemas.microsoft.com/office/drawing/2014/main" id="{E4FC57CE-DD3D-A951-0457-191B408EFAAD}"/>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345988" y="1296191"/>
              <a:ext cx="914400" cy="914400"/>
            </a:xfrm>
            <a:prstGeom prst="rect">
              <a:avLst/>
            </a:prstGeom>
          </p:spPr>
        </p:pic>
      </p:grpSp>
      <p:sp>
        <p:nvSpPr>
          <p:cNvPr id="6" name="Rectangle: Rounded Corners 5">
            <a:extLst>
              <a:ext uri="{FF2B5EF4-FFF2-40B4-BE49-F238E27FC236}">
                <a16:creationId xmlns:a16="http://schemas.microsoft.com/office/drawing/2014/main" id="{A592EA19-A4E8-AA02-B27F-EF24812F3F6C}"/>
              </a:ext>
            </a:extLst>
          </p:cNvPr>
          <p:cNvSpPr/>
          <p:nvPr/>
        </p:nvSpPr>
        <p:spPr>
          <a:xfrm>
            <a:off x="6466253" y="2973742"/>
            <a:ext cx="4202545" cy="914399"/>
          </a:xfrm>
          <a:prstGeom prst="round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TextBox 6">
            <a:extLst>
              <a:ext uri="{FF2B5EF4-FFF2-40B4-BE49-F238E27FC236}">
                <a16:creationId xmlns:a16="http://schemas.microsoft.com/office/drawing/2014/main" id="{A90F4BB1-06DF-F3C6-17C4-BBFF4FDD9CAD}"/>
              </a:ext>
            </a:extLst>
          </p:cNvPr>
          <p:cNvSpPr txBox="1"/>
          <p:nvPr/>
        </p:nvSpPr>
        <p:spPr>
          <a:xfrm>
            <a:off x="7269067" y="3056179"/>
            <a:ext cx="3481660" cy="861774"/>
          </a:xfrm>
          <a:prstGeom prst="rect">
            <a:avLst/>
          </a:prstGeom>
          <a:noFill/>
        </p:spPr>
        <p:txBody>
          <a:bodyPr wrap="square" rtlCol="0">
            <a:spAutoFit/>
          </a:bodyPr>
          <a:lstStyle/>
          <a:p>
            <a:r>
              <a:rPr lang="en-GB" sz="1600" dirty="0"/>
              <a:t>4% of </a:t>
            </a:r>
            <a:r>
              <a:rPr lang="en-GB" sz="1600" b="0" i="0" dirty="0">
                <a:solidFill>
                  <a:schemeClr val="tx1"/>
                </a:solidFill>
              </a:rPr>
              <a:t>shipments </a:t>
            </a:r>
            <a:r>
              <a:rPr lang="en-GB" sz="1600" dirty="0"/>
              <a:t>didn’t </a:t>
            </a:r>
            <a:r>
              <a:rPr lang="en-GB" sz="1600" b="0" i="0" dirty="0">
                <a:solidFill>
                  <a:schemeClr val="tx1"/>
                </a:solidFill>
              </a:rPr>
              <a:t>reach their destination on time</a:t>
            </a:r>
          </a:p>
          <a:p>
            <a:endParaRPr lang="en-GB" dirty="0"/>
          </a:p>
        </p:txBody>
      </p:sp>
      <p:sp>
        <p:nvSpPr>
          <p:cNvPr id="12" name="Rectangle: Rounded Corners 11">
            <a:extLst>
              <a:ext uri="{FF2B5EF4-FFF2-40B4-BE49-F238E27FC236}">
                <a16:creationId xmlns:a16="http://schemas.microsoft.com/office/drawing/2014/main" id="{F16F6BB4-A19A-41E6-9B1D-A3F1F6E3C318}"/>
              </a:ext>
            </a:extLst>
          </p:cNvPr>
          <p:cNvSpPr/>
          <p:nvPr/>
        </p:nvSpPr>
        <p:spPr>
          <a:xfrm>
            <a:off x="6438943" y="4197625"/>
            <a:ext cx="4202545" cy="914399"/>
          </a:xfrm>
          <a:prstGeom prst="round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TextBox 12">
            <a:extLst>
              <a:ext uri="{FF2B5EF4-FFF2-40B4-BE49-F238E27FC236}">
                <a16:creationId xmlns:a16="http://schemas.microsoft.com/office/drawing/2014/main" id="{A269F70D-97D3-3A99-7BF9-5A666873FA0E}"/>
              </a:ext>
            </a:extLst>
          </p:cNvPr>
          <p:cNvSpPr txBox="1"/>
          <p:nvPr/>
        </p:nvSpPr>
        <p:spPr>
          <a:xfrm>
            <a:off x="7214447" y="4393986"/>
            <a:ext cx="3481660" cy="861774"/>
          </a:xfrm>
          <a:prstGeom prst="rect">
            <a:avLst/>
          </a:prstGeom>
          <a:noFill/>
        </p:spPr>
        <p:txBody>
          <a:bodyPr wrap="square" rtlCol="0">
            <a:spAutoFit/>
          </a:bodyPr>
          <a:lstStyle/>
          <a:p>
            <a:r>
              <a:rPr lang="en-GB" sz="1600" b="0" i="0" dirty="0">
                <a:solidFill>
                  <a:schemeClr val="tx1"/>
                </a:solidFill>
              </a:rPr>
              <a:t>Only 14% of shipments reached their destination on time</a:t>
            </a:r>
          </a:p>
          <a:p>
            <a:endParaRPr lang="en-GB" dirty="0"/>
          </a:p>
        </p:txBody>
      </p:sp>
      <p:pic>
        <p:nvPicPr>
          <p:cNvPr id="18" name="Graphic 17" descr="Box with solid fill">
            <a:extLst>
              <a:ext uri="{FF2B5EF4-FFF2-40B4-BE49-F238E27FC236}">
                <a16:creationId xmlns:a16="http://schemas.microsoft.com/office/drawing/2014/main" id="{82F210AC-7445-9358-E6A3-A34162242E2E}"/>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6438943" y="2985129"/>
            <a:ext cx="914400" cy="914400"/>
          </a:xfrm>
          <a:prstGeom prst="rect">
            <a:avLst/>
          </a:prstGeom>
        </p:spPr>
      </p:pic>
      <p:pic>
        <p:nvPicPr>
          <p:cNvPr id="21" name="Graphic 20" descr="Box trolley with solid fill">
            <a:extLst>
              <a:ext uri="{FF2B5EF4-FFF2-40B4-BE49-F238E27FC236}">
                <a16:creationId xmlns:a16="http://schemas.microsoft.com/office/drawing/2014/main" id="{D5F39944-7D57-DD1B-1C41-2DB8A1DB1EF1}"/>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6410460" y="4108892"/>
            <a:ext cx="914400" cy="914400"/>
          </a:xfrm>
          <a:prstGeom prst="rect">
            <a:avLst/>
          </a:prstGeom>
        </p:spPr>
      </p:pic>
    </p:spTree>
    <p:extLst>
      <p:ext uri="{BB962C8B-B14F-4D97-AF65-F5344CB8AC3E}">
        <p14:creationId xmlns:p14="http://schemas.microsoft.com/office/powerpoint/2010/main" val="3669675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B2B034-5A81-784A-B664-D399EC0AC07B}"/>
              </a:ext>
            </a:extLst>
          </p:cNvPr>
          <p:cNvSpPr>
            <a:spLocks noGrp="1"/>
          </p:cNvSpPr>
          <p:nvPr>
            <p:ph type="title"/>
          </p:nvPr>
        </p:nvSpPr>
        <p:spPr>
          <a:xfrm>
            <a:off x="548639" y="952500"/>
            <a:ext cx="4411549" cy="910806"/>
          </a:xfrm>
        </p:spPr>
        <p:txBody>
          <a:bodyPr>
            <a:normAutofit/>
          </a:bodyPr>
          <a:lstStyle/>
          <a:p>
            <a:r>
              <a:rPr lang="en-GB" dirty="0"/>
              <a:t>Delay Notification</a:t>
            </a:r>
            <a:br>
              <a:rPr lang="en-GB" dirty="0"/>
            </a:br>
            <a:r>
              <a:rPr lang="en-GB" sz="2400" dirty="0"/>
              <a:t>Late Collection</a:t>
            </a:r>
            <a:endParaRPr lang="en-GB" dirty="0"/>
          </a:p>
        </p:txBody>
      </p:sp>
      <p:sp>
        <p:nvSpPr>
          <p:cNvPr id="4" name="Text Placeholder 3">
            <a:extLst>
              <a:ext uri="{FF2B5EF4-FFF2-40B4-BE49-F238E27FC236}">
                <a16:creationId xmlns:a16="http://schemas.microsoft.com/office/drawing/2014/main" id="{3F91822A-100F-81F4-AB4B-F9F85C84E03D}"/>
              </a:ext>
            </a:extLst>
          </p:cNvPr>
          <p:cNvSpPr>
            <a:spLocks noGrp="1"/>
          </p:cNvSpPr>
          <p:nvPr>
            <p:ph type="body" sz="half" idx="2"/>
          </p:nvPr>
        </p:nvSpPr>
        <p:spPr>
          <a:xfrm>
            <a:off x="633076" y="1986748"/>
            <a:ext cx="5763084" cy="3788220"/>
          </a:xfrm>
        </p:spPr>
        <p:txBody>
          <a:bodyPr>
            <a:normAutofit fontScale="92500" lnSpcReduction="20000"/>
          </a:bodyPr>
          <a:lstStyle/>
          <a:p>
            <a:r>
              <a:rPr lang="en-GB" dirty="0"/>
              <a:t>Shippers are notified when</a:t>
            </a:r>
          </a:p>
          <a:p>
            <a:pPr marL="742950" lvl="1" indent="-285750">
              <a:buFont typeface="Courier New" panose="02070309020205020404" pitchFamily="49" charset="0"/>
              <a:buChar char="o"/>
            </a:pPr>
            <a:r>
              <a:rPr lang="en-GB" sz="1600" dirty="0"/>
              <a:t>Tracking timestamp is later than the </a:t>
            </a:r>
            <a:r>
              <a:rPr lang="en-GB" sz="1600" b="1" dirty="0"/>
              <a:t>earliest scheduled collection</a:t>
            </a:r>
          </a:p>
          <a:p>
            <a:pPr lvl="1"/>
            <a:r>
              <a:rPr lang="en-GB" sz="1600" dirty="0"/>
              <a:t>and</a:t>
            </a:r>
          </a:p>
          <a:p>
            <a:pPr marL="742950" lvl="1" indent="-285750">
              <a:buFont typeface="Courier New" panose="02070309020205020404" pitchFamily="49" charset="0"/>
              <a:buChar char="o"/>
            </a:pPr>
            <a:r>
              <a:rPr lang="en-GB" sz="1600" dirty="0"/>
              <a:t>Tracking location matches the </a:t>
            </a:r>
            <a:r>
              <a:rPr lang="en-GB" sz="1600" b="1" dirty="0"/>
              <a:t>collection</a:t>
            </a:r>
            <a:r>
              <a:rPr lang="en-GB" sz="1000" b="1" dirty="0"/>
              <a:t> </a:t>
            </a:r>
            <a:r>
              <a:rPr lang="en-GB" sz="1600" b="1" dirty="0"/>
              <a:t>postcode</a:t>
            </a:r>
            <a:endParaRPr lang="en-GB" b="1" dirty="0"/>
          </a:p>
          <a:p>
            <a:r>
              <a:rPr lang="en-GB" dirty="0"/>
              <a:t>There are 20 shipments whose shippers should’ve been notified of potential late collection</a:t>
            </a:r>
          </a:p>
          <a:p>
            <a:r>
              <a:rPr lang="en-GB" dirty="0"/>
              <a:t>The rest </a:t>
            </a:r>
          </a:p>
          <a:p>
            <a:pPr marL="742950" lvl="1" indent="-285750">
              <a:buFont typeface="Courier New" panose="02070309020205020404" pitchFamily="49" charset="0"/>
              <a:buChar char="o"/>
            </a:pPr>
            <a:r>
              <a:rPr lang="en-GB" sz="1600" dirty="0"/>
              <a:t>never reached their </a:t>
            </a:r>
            <a:r>
              <a:rPr lang="en-GB" sz="1600" b="1" dirty="0"/>
              <a:t>collection points </a:t>
            </a:r>
            <a:r>
              <a:rPr lang="en-GB" sz="1600" dirty="0"/>
              <a:t>(based on only 36 postcode matches which might not be reliable) </a:t>
            </a:r>
            <a:endParaRPr lang="en-GB" dirty="0"/>
          </a:p>
          <a:p>
            <a:pPr lvl="1"/>
            <a:r>
              <a:rPr lang="en-GB" sz="1600" dirty="0"/>
              <a:t>or</a:t>
            </a:r>
          </a:p>
          <a:p>
            <a:pPr marL="742950" lvl="1" indent="-285750">
              <a:buFont typeface="Courier New" panose="02070309020205020404" pitchFamily="49" charset="0"/>
              <a:buChar char="o"/>
            </a:pPr>
            <a:r>
              <a:rPr lang="en-GB" sz="1600" dirty="0"/>
              <a:t>reached their collection points after the </a:t>
            </a:r>
            <a:r>
              <a:rPr lang="en-GB" sz="1600" b="1" dirty="0"/>
              <a:t>latest scheduled collection </a:t>
            </a:r>
            <a:r>
              <a:rPr lang="en-GB" sz="1600" dirty="0"/>
              <a:t>(outside collection window)</a:t>
            </a:r>
            <a:endParaRPr lang="en-GB" sz="1200" dirty="0"/>
          </a:p>
          <a:p>
            <a:pPr marL="742950" lvl="1" indent="-285750">
              <a:buFont typeface="Courier New" panose="02070309020205020404" pitchFamily="49" charset="0"/>
              <a:buChar char="o"/>
            </a:pPr>
            <a:endParaRPr lang="en-GB" sz="1500" dirty="0"/>
          </a:p>
          <a:p>
            <a:pPr lvl="1"/>
            <a:endParaRPr lang="en-GB" dirty="0"/>
          </a:p>
          <a:p>
            <a:pPr marL="285750" indent="-285750">
              <a:buFont typeface="Arial" panose="020B0604020202020204" pitchFamily="34" charset="0"/>
              <a:buChar char="•"/>
            </a:pPr>
            <a:endParaRPr lang="en-GB" dirty="0"/>
          </a:p>
        </p:txBody>
      </p:sp>
      <p:pic>
        <p:nvPicPr>
          <p:cNvPr id="10" name="Graphic 9" descr="Route (Two Pins With A Path) with solid fill">
            <a:extLst>
              <a:ext uri="{FF2B5EF4-FFF2-40B4-BE49-F238E27FC236}">
                <a16:creationId xmlns:a16="http://schemas.microsoft.com/office/drawing/2014/main" id="{27EAEF09-9ECC-0C59-B237-52AC8EDB72ED}"/>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743110" y="1470516"/>
            <a:ext cx="1611035" cy="1611035"/>
          </a:xfrm>
          <a:prstGeom prst="rect">
            <a:avLst/>
          </a:prstGeom>
          <a:effectLst>
            <a:outerShdw blurRad="50800" dist="50800" dir="5400000" sx="97000" sy="97000" algn="ctr" rotWithShape="0">
              <a:srgbClr val="000000">
                <a:alpha val="43137"/>
              </a:srgbClr>
            </a:outerShdw>
          </a:effectLst>
        </p:spPr>
      </p:pic>
      <p:grpSp>
        <p:nvGrpSpPr>
          <p:cNvPr id="36" name="Group 35">
            <a:extLst>
              <a:ext uri="{FF2B5EF4-FFF2-40B4-BE49-F238E27FC236}">
                <a16:creationId xmlns:a16="http://schemas.microsoft.com/office/drawing/2014/main" id="{A838FAA0-3AFA-0DF2-91D3-03614E108802}"/>
              </a:ext>
            </a:extLst>
          </p:cNvPr>
          <p:cNvGrpSpPr/>
          <p:nvPr/>
        </p:nvGrpSpPr>
        <p:grpSpPr>
          <a:xfrm>
            <a:off x="6730807" y="2919615"/>
            <a:ext cx="3959490" cy="1505946"/>
            <a:chOff x="7353692" y="1663470"/>
            <a:chExt cx="3959490" cy="1505946"/>
          </a:xfrm>
        </p:grpSpPr>
        <p:cxnSp>
          <p:nvCxnSpPr>
            <p:cNvPr id="15" name="Straight Connector 14">
              <a:extLst>
                <a:ext uri="{FF2B5EF4-FFF2-40B4-BE49-F238E27FC236}">
                  <a16:creationId xmlns:a16="http://schemas.microsoft.com/office/drawing/2014/main" id="{47E7E62B-D378-93C3-812D-ED4D86F39622}"/>
                </a:ext>
              </a:extLst>
            </p:cNvPr>
            <p:cNvCxnSpPr/>
            <p:nvPr/>
          </p:nvCxnSpPr>
          <p:spPr>
            <a:xfrm>
              <a:off x="7828145" y="2752819"/>
              <a:ext cx="0" cy="183827"/>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D5F9D178-0B20-133C-E7DF-CDC9C606A70E}"/>
                </a:ext>
              </a:extLst>
            </p:cNvPr>
            <p:cNvCxnSpPr/>
            <p:nvPr/>
          </p:nvCxnSpPr>
          <p:spPr>
            <a:xfrm>
              <a:off x="8664907" y="2721290"/>
              <a:ext cx="0" cy="183827"/>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A550449C-24AF-05B3-7857-3B5FF446887D}"/>
                </a:ext>
              </a:extLst>
            </p:cNvPr>
            <p:cNvCxnSpPr>
              <a:cxnSpLocks/>
            </p:cNvCxnSpPr>
            <p:nvPr/>
          </p:nvCxnSpPr>
          <p:spPr>
            <a:xfrm>
              <a:off x="9622440" y="2752819"/>
              <a:ext cx="0" cy="183827"/>
            </a:xfrm>
            <a:prstGeom prst="line">
              <a:avLst/>
            </a:prstGeom>
          </p:spPr>
          <p:style>
            <a:lnRef idx="1">
              <a:schemeClr val="accent1"/>
            </a:lnRef>
            <a:fillRef idx="0">
              <a:schemeClr val="accent1"/>
            </a:fillRef>
            <a:effectRef idx="0">
              <a:schemeClr val="accent1"/>
            </a:effectRef>
            <a:fontRef idx="minor">
              <a:schemeClr val="tx1"/>
            </a:fontRef>
          </p:style>
        </p:cxnSp>
        <p:sp>
          <p:nvSpPr>
            <p:cNvPr id="23" name="Left Brace 22">
              <a:extLst>
                <a:ext uri="{FF2B5EF4-FFF2-40B4-BE49-F238E27FC236}">
                  <a16:creationId xmlns:a16="http://schemas.microsoft.com/office/drawing/2014/main" id="{91432ACA-2CFC-9944-3C54-BCC1C6FF928B}"/>
                </a:ext>
              </a:extLst>
            </p:cNvPr>
            <p:cNvSpPr/>
            <p:nvPr/>
          </p:nvSpPr>
          <p:spPr>
            <a:xfrm rot="5400000">
              <a:off x="9051758" y="2119057"/>
              <a:ext cx="183826" cy="957530"/>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25" name="TextBox 24">
              <a:extLst>
                <a:ext uri="{FF2B5EF4-FFF2-40B4-BE49-F238E27FC236}">
                  <a16:creationId xmlns:a16="http://schemas.microsoft.com/office/drawing/2014/main" id="{ACBABE06-F013-99E3-1736-9104CFA965DD}"/>
                </a:ext>
              </a:extLst>
            </p:cNvPr>
            <p:cNvSpPr txBox="1"/>
            <p:nvPr/>
          </p:nvSpPr>
          <p:spPr>
            <a:xfrm>
              <a:off x="8486986" y="2278682"/>
              <a:ext cx="1679890" cy="253916"/>
            </a:xfrm>
            <a:prstGeom prst="rect">
              <a:avLst/>
            </a:prstGeom>
            <a:noFill/>
          </p:spPr>
          <p:txBody>
            <a:bodyPr wrap="square">
              <a:spAutoFit/>
            </a:bodyPr>
            <a:lstStyle/>
            <a:p>
              <a:r>
                <a:rPr lang="en-GB" sz="1050" dirty="0"/>
                <a:t>collection window</a:t>
              </a:r>
            </a:p>
          </p:txBody>
        </p:sp>
        <p:cxnSp>
          <p:nvCxnSpPr>
            <p:cNvPr id="27" name="Straight Arrow Connector 26">
              <a:extLst>
                <a:ext uri="{FF2B5EF4-FFF2-40B4-BE49-F238E27FC236}">
                  <a16:creationId xmlns:a16="http://schemas.microsoft.com/office/drawing/2014/main" id="{5E5E798A-8BC3-E877-300E-FC7F55EC01A2}"/>
                </a:ext>
              </a:extLst>
            </p:cNvPr>
            <p:cNvCxnSpPr/>
            <p:nvPr/>
          </p:nvCxnSpPr>
          <p:spPr>
            <a:xfrm>
              <a:off x="7353692" y="2827479"/>
              <a:ext cx="3183147" cy="0"/>
            </a:xfrm>
            <a:prstGeom prst="straightConnector1">
              <a:avLst/>
            </a:prstGeom>
            <a:ln w="53975">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7E8CE40D-876C-5E8B-38FB-EEFA2F4DE597}"/>
                </a:ext>
              </a:extLst>
            </p:cNvPr>
            <p:cNvSpPr txBox="1"/>
            <p:nvPr/>
          </p:nvSpPr>
          <p:spPr>
            <a:xfrm>
              <a:off x="8365995" y="2917203"/>
              <a:ext cx="600837" cy="246221"/>
            </a:xfrm>
            <a:prstGeom prst="rect">
              <a:avLst/>
            </a:prstGeom>
            <a:noFill/>
          </p:spPr>
          <p:txBody>
            <a:bodyPr wrap="square">
              <a:spAutoFit/>
            </a:bodyPr>
            <a:lstStyle/>
            <a:p>
              <a:r>
                <a:rPr lang="en-GB" sz="1000" dirty="0"/>
                <a:t>earliest</a:t>
              </a:r>
            </a:p>
          </p:txBody>
        </p:sp>
        <p:sp>
          <p:nvSpPr>
            <p:cNvPr id="30" name="TextBox 29">
              <a:extLst>
                <a:ext uri="{FF2B5EF4-FFF2-40B4-BE49-F238E27FC236}">
                  <a16:creationId xmlns:a16="http://schemas.microsoft.com/office/drawing/2014/main" id="{76488663-6F08-082A-EBF5-8F1E8CD53238}"/>
                </a:ext>
              </a:extLst>
            </p:cNvPr>
            <p:cNvSpPr txBox="1"/>
            <p:nvPr/>
          </p:nvSpPr>
          <p:spPr>
            <a:xfrm>
              <a:off x="9345094" y="2923195"/>
              <a:ext cx="600837" cy="246221"/>
            </a:xfrm>
            <a:prstGeom prst="rect">
              <a:avLst/>
            </a:prstGeom>
            <a:noFill/>
          </p:spPr>
          <p:txBody>
            <a:bodyPr wrap="square">
              <a:spAutoFit/>
            </a:bodyPr>
            <a:lstStyle/>
            <a:p>
              <a:r>
                <a:rPr lang="en-GB" sz="1000" dirty="0"/>
                <a:t>latest</a:t>
              </a:r>
            </a:p>
          </p:txBody>
        </p:sp>
        <p:sp>
          <p:nvSpPr>
            <p:cNvPr id="35" name="Speech Bubble: Oval 34">
              <a:extLst>
                <a:ext uri="{FF2B5EF4-FFF2-40B4-BE49-F238E27FC236}">
                  <a16:creationId xmlns:a16="http://schemas.microsoft.com/office/drawing/2014/main" id="{FEE7DD34-5303-F631-B451-673654CD273F}"/>
                </a:ext>
              </a:extLst>
            </p:cNvPr>
            <p:cNvSpPr/>
            <p:nvPr/>
          </p:nvSpPr>
          <p:spPr>
            <a:xfrm>
              <a:off x="9873442" y="1663470"/>
              <a:ext cx="1439740" cy="646556"/>
            </a:xfrm>
            <a:prstGeom prst="wedgeEllipseCallout">
              <a:avLst>
                <a:gd name="adj1" fmla="val -60608"/>
                <a:gd name="adj2" fmla="val 83929"/>
              </a:avLst>
            </a:prstGeom>
            <a:solidFill>
              <a:srgbClr val="FFC000"/>
            </a:solidFill>
            <a:effectLst>
              <a:outerShdw blurRad="50800" dist="50800" dir="5400000" algn="ctr" rotWithShape="0">
                <a:srgbClr val="000000">
                  <a:alpha val="43137"/>
                </a:srgb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GB" sz="1200" b="1" dirty="0">
                  <a:solidFill>
                    <a:schemeClr val="bg1"/>
                  </a:solidFill>
                </a:rPr>
                <a:t>Delay notification</a:t>
              </a:r>
            </a:p>
          </p:txBody>
        </p:sp>
      </p:grpSp>
    </p:spTree>
    <p:extLst>
      <p:ext uri="{BB962C8B-B14F-4D97-AF65-F5344CB8AC3E}">
        <p14:creationId xmlns:p14="http://schemas.microsoft.com/office/powerpoint/2010/main" val="1309362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B2B034-5A81-784A-B664-D399EC0AC07B}"/>
              </a:ext>
            </a:extLst>
          </p:cNvPr>
          <p:cNvSpPr>
            <a:spLocks noGrp="1"/>
          </p:cNvSpPr>
          <p:nvPr>
            <p:ph type="title"/>
          </p:nvPr>
        </p:nvSpPr>
        <p:spPr>
          <a:xfrm>
            <a:off x="548639" y="952500"/>
            <a:ext cx="4411549" cy="910806"/>
          </a:xfrm>
        </p:spPr>
        <p:txBody>
          <a:bodyPr>
            <a:normAutofit/>
          </a:bodyPr>
          <a:lstStyle/>
          <a:p>
            <a:r>
              <a:rPr lang="en-GB" dirty="0"/>
              <a:t>Delay Notification</a:t>
            </a:r>
            <a:br>
              <a:rPr lang="en-GB" dirty="0"/>
            </a:br>
            <a:r>
              <a:rPr lang="en-GB" sz="2400" dirty="0"/>
              <a:t>Late Delivery</a:t>
            </a:r>
            <a:endParaRPr lang="en-GB" dirty="0"/>
          </a:p>
        </p:txBody>
      </p:sp>
      <p:sp>
        <p:nvSpPr>
          <p:cNvPr id="4" name="Text Placeholder 3">
            <a:extLst>
              <a:ext uri="{FF2B5EF4-FFF2-40B4-BE49-F238E27FC236}">
                <a16:creationId xmlns:a16="http://schemas.microsoft.com/office/drawing/2014/main" id="{3F91822A-100F-81F4-AB4B-F9F85C84E03D}"/>
              </a:ext>
            </a:extLst>
          </p:cNvPr>
          <p:cNvSpPr>
            <a:spLocks noGrp="1"/>
          </p:cNvSpPr>
          <p:nvPr>
            <p:ph type="body" sz="half" idx="2"/>
          </p:nvPr>
        </p:nvSpPr>
        <p:spPr>
          <a:xfrm>
            <a:off x="581112" y="1868163"/>
            <a:ext cx="5992722" cy="3651742"/>
          </a:xfrm>
        </p:spPr>
        <p:txBody>
          <a:bodyPr>
            <a:normAutofit fontScale="70000" lnSpcReduction="20000"/>
          </a:bodyPr>
          <a:lstStyle/>
          <a:p>
            <a:r>
              <a:rPr lang="en-GB" sz="1700" dirty="0"/>
              <a:t>Shippers are notified when</a:t>
            </a:r>
          </a:p>
          <a:p>
            <a:pPr marL="742950" lvl="1" indent="-285750">
              <a:buFont typeface="Courier New" panose="02070309020205020404" pitchFamily="49" charset="0"/>
              <a:buChar char="o"/>
            </a:pPr>
            <a:r>
              <a:rPr lang="en-GB" sz="1700" dirty="0"/>
              <a:t>Tracking timestamp is later than the </a:t>
            </a:r>
            <a:r>
              <a:rPr lang="en-GB" sz="1700" b="1" dirty="0"/>
              <a:t>earliest scheduled delivery</a:t>
            </a:r>
            <a:endParaRPr lang="en-GB" sz="1900" b="1" dirty="0"/>
          </a:p>
          <a:p>
            <a:pPr lvl="1"/>
            <a:r>
              <a:rPr lang="en-GB" sz="1700" dirty="0"/>
              <a:t>and</a:t>
            </a:r>
          </a:p>
          <a:p>
            <a:pPr marL="742950" lvl="1" indent="-285750">
              <a:buFont typeface="Courier New" panose="02070309020205020404" pitchFamily="49" charset="0"/>
              <a:buChar char="o"/>
            </a:pPr>
            <a:r>
              <a:rPr lang="en-GB" sz="1700" dirty="0"/>
              <a:t>Tracking location matches the </a:t>
            </a:r>
            <a:r>
              <a:rPr lang="en-GB" sz="1700" b="1" dirty="0"/>
              <a:t>delivery postcode </a:t>
            </a:r>
            <a:endParaRPr lang="en-GB" sz="1900" b="1" dirty="0"/>
          </a:p>
          <a:p>
            <a:r>
              <a:rPr lang="en-GB" sz="1700" dirty="0"/>
              <a:t>There are </a:t>
            </a:r>
            <a:r>
              <a:rPr lang="en-GB" sz="1700" b="1" dirty="0"/>
              <a:t>317</a:t>
            </a:r>
            <a:r>
              <a:rPr lang="en-GB" sz="3500" dirty="0"/>
              <a:t> </a:t>
            </a:r>
            <a:r>
              <a:rPr lang="en-GB" sz="1700" dirty="0"/>
              <a:t>shipments whose shippers should’ve been notified of potential late delivery</a:t>
            </a:r>
          </a:p>
          <a:p>
            <a:r>
              <a:rPr lang="en-GB" sz="1700" dirty="0"/>
              <a:t>The rest </a:t>
            </a:r>
          </a:p>
          <a:p>
            <a:pPr marL="742950" lvl="1" indent="-285750">
              <a:buFont typeface="Courier New" panose="02070309020205020404" pitchFamily="49" charset="0"/>
              <a:buChar char="o"/>
            </a:pPr>
            <a:r>
              <a:rPr lang="en-GB" sz="1700" dirty="0"/>
              <a:t>never reached their </a:t>
            </a:r>
            <a:r>
              <a:rPr lang="en-GB" sz="1700" b="1" dirty="0"/>
              <a:t>delivery location</a:t>
            </a:r>
          </a:p>
          <a:p>
            <a:pPr lvl="1"/>
            <a:r>
              <a:rPr lang="en-GB" sz="1700" dirty="0"/>
              <a:t>or</a:t>
            </a:r>
          </a:p>
          <a:p>
            <a:pPr marL="742950" lvl="1" indent="-285750">
              <a:buFont typeface="Courier New" panose="02070309020205020404" pitchFamily="49" charset="0"/>
              <a:buChar char="o"/>
            </a:pPr>
            <a:r>
              <a:rPr lang="en-GB" sz="1700" dirty="0"/>
              <a:t>reached their delivery locations after the </a:t>
            </a:r>
            <a:r>
              <a:rPr lang="en-GB" sz="1700" b="1" dirty="0"/>
              <a:t>earliest scheduled delivery </a:t>
            </a:r>
            <a:r>
              <a:rPr lang="en-GB" sz="1700" dirty="0"/>
              <a:t>but still within the delivery window</a:t>
            </a:r>
          </a:p>
          <a:p>
            <a:pPr lvl="1"/>
            <a:r>
              <a:rPr lang="en-GB" sz="1700" dirty="0"/>
              <a:t>or</a:t>
            </a:r>
          </a:p>
          <a:p>
            <a:pPr marL="742950" lvl="1" indent="-285750">
              <a:buFont typeface="Courier New" panose="02070309020205020404" pitchFamily="49" charset="0"/>
              <a:buChar char="o"/>
            </a:pPr>
            <a:r>
              <a:rPr lang="en-GB" sz="1700" dirty="0"/>
              <a:t>reached their delivery locations after the</a:t>
            </a:r>
            <a:r>
              <a:rPr lang="en-GB" sz="1700" b="1" dirty="0"/>
              <a:t> latest scheduled delivery </a:t>
            </a:r>
            <a:r>
              <a:rPr lang="en-GB" sz="1700" dirty="0"/>
              <a:t>(outside delivery window)</a:t>
            </a:r>
          </a:p>
          <a:p>
            <a:pPr marL="742950" lvl="1" indent="-285750">
              <a:buFont typeface="Courier New" panose="02070309020205020404" pitchFamily="49" charset="0"/>
              <a:buChar char="o"/>
            </a:pPr>
            <a:endParaRPr lang="en-GB" dirty="0"/>
          </a:p>
          <a:p>
            <a:pPr lvl="1"/>
            <a:endParaRPr lang="en-GB" dirty="0"/>
          </a:p>
          <a:p>
            <a:pPr marL="285750" indent="-285750">
              <a:buFont typeface="Arial" panose="020B0604020202020204" pitchFamily="34" charset="0"/>
              <a:buChar char="•"/>
            </a:pPr>
            <a:endParaRPr lang="en-GB" dirty="0"/>
          </a:p>
        </p:txBody>
      </p:sp>
      <p:pic>
        <p:nvPicPr>
          <p:cNvPr id="5" name="Graphic 4" descr="Route (Two Pins With A Path) with solid fill">
            <a:extLst>
              <a:ext uri="{FF2B5EF4-FFF2-40B4-BE49-F238E27FC236}">
                <a16:creationId xmlns:a16="http://schemas.microsoft.com/office/drawing/2014/main" id="{81640482-252B-3037-FB80-2FE9FDC66EC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814316" y="1429441"/>
            <a:ext cx="1611035" cy="1611035"/>
          </a:xfrm>
          <a:prstGeom prst="rect">
            <a:avLst/>
          </a:prstGeom>
          <a:effectLst>
            <a:outerShdw blurRad="50800" dist="50800" dir="5400000" sx="97000" sy="97000" algn="ctr" rotWithShape="0">
              <a:srgbClr val="000000">
                <a:alpha val="43137"/>
              </a:srgbClr>
            </a:outerShdw>
          </a:effectLst>
        </p:spPr>
      </p:pic>
      <p:grpSp>
        <p:nvGrpSpPr>
          <p:cNvPr id="18" name="Group 17">
            <a:extLst>
              <a:ext uri="{FF2B5EF4-FFF2-40B4-BE49-F238E27FC236}">
                <a16:creationId xmlns:a16="http://schemas.microsoft.com/office/drawing/2014/main" id="{2589717A-8582-B9EE-626C-C0AE83A7DC23}"/>
              </a:ext>
            </a:extLst>
          </p:cNvPr>
          <p:cNvGrpSpPr/>
          <p:nvPr/>
        </p:nvGrpSpPr>
        <p:grpSpPr>
          <a:xfrm>
            <a:off x="7229441" y="2891240"/>
            <a:ext cx="3702231" cy="1605588"/>
            <a:chOff x="7164787" y="1540028"/>
            <a:chExt cx="3702231" cy="1605588"/>
          </a:xfrm>
        </p:grpSpPr>
        <p:cxnSp>
          <p:nvCxnSpPr>
            <p:cNvPr id="6" name="Straight Connector 5">
              <a:extLst>
                <a:ext uri="{FF2B5EF4-FFF2-40B4-BE49-F238E27FC236}">
                  <a16:creationId xmlns:a16="http://schemas.microsoft.com/office/drawing/2014/main" id="{4540E359-3700-7930-C920-DF52961CB69E}"/>
                </a:ext>
              </a:extLst>
            </p:cNvPr>
            <p:cNvCxnSpPr/>
            <p:nvPr/>
          </p:nvCxnSpPr>
          <p:spPr>
            <a:xfrm>
              <a:off x="8158324" y="2729019"/>
              <a:ext cx="0" cy="183827"/>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1AE66ADD-4E62-17DA-A143-C6FBD4864115}"/>
                </a:ext>
              </a:extLst>
            </p:cNvPr>
            <p:cNvCxnSpPr/>
            <p:nvPr/>
          </p:nvCxnSpPr>
          <p:spPr>
            <a:xfrm>
              <a:off x="8995086" y="2697490"/>
              <a:ext cx="0" cy="183827"/>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0A7B858E-049E-2DEA-818D-1AB4DFB5FD7A}"/>
                </a:ext>
              </a:extLst>
            </p:cNvPr>
            <p:cNvCxnSpPr>
              <a:cxnSpLocks/>
            </p:cNvCxnSpPr>
            <p:nvPr/>
          </p:nvCxnSpPr>
          <p:spPr>
            <a:xfrm>
              <a:off x="9952619" y="2729019"/>
              <a:ext cx="0" cy="183827"/>
            </a:xfrm>
            <a:prstGeom prst="line">
              <a:avLst/>
            </a:prstGeom>
          </p:spPr>
          <p:style>
            <a:lnRef idx="1">
              <a:schemeClr val="accent1"/>
            </a:lnRef>
            <a:fillRef idx="0">
              <a:schemeClr val="accent1"/>
            </a:fillRef>
            <a:effectRef idx="0">
              <a:schemeClr val="accent1"/>
            </a:effectRef>
            <a:fontRef idx="minor">
              <a:schemeClr val="tx1"/>
            </a:fontRef>
          </p:style>
        </p:cxnSp>
        <p:sp>
          <p:nvSpPr>
            <p:cNvPr id="12" name="Left Brace 11">
              <a:extLst>
                <a:ext uri="{FF2B5EF4-FFF2-40B4-BE49-F238E27FC236}">
                  <a16:creationId xmlns:a16="http://schemas.microsoft.com/office/drawing/2014/main" id="{F3C20C23-420B-B75C-38B5-A1F97215C696}"/>
                </a:ext>
              </a:extLst>
            </p:cNvPr>
            <p:cNvSpPr/>
            <p:nvPr/>
          </p:nvSpPr>
          <p:spPr>
            <a:xfrm rot="5400000">
              <a:off x="9381937" y="2095257"/>
              <a:ext cx="183826" cy="957530"/>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13" name="TextBox 12">
              <a:extLst>
                <a:ext uri="{FF2B5EF4-FFF2-40B4-BE49-F238E27FC236}">
                  <a16:creationId xmlns:a16="http://schemas.microsoft.com/office/drawing/2014/main" id="{A9B3737D-EF41-396A-9557-DA4FE379B9FA}"/>
                </a:ext>
              </a:extLst>
            </p:cNvPr>
            <p:cNvSpPr txBox="1"/>
            <p:nvPr/>
          </p:nvSpPr>
          <p:spPr>
            <a:xfrm>
              <a:off x="8817165" y="2254882"/>
              <a:ext cx="1679890" cy="253916"/>
            </a:xfrm>
            <a:prstGeom prst="rect">
              <a:avLst/>
            </a:prstGeom>
            <a:noFill/>
          </p:spPr>
          <p:txBody>
            <a:bodyPr wrap="square">
              <a:spAutoFit/>
            </a:bodyPr>
            <a:lstStyle/>
            <a:p>
              <a:r>
                <a:rPr lang="en-GB" sz="1050" dirty="0"/>
                <a:t>delivery window</a:t>
              </a:r>
            </a:p>
          </p:txBody>
        </p:sp>
        <p:cxnSp>
          <p:nvCxnSpPr>
            <p:cNvPr id="14" name="Straight Arrow Connector 13">
              <a:extLst>
                <a:ext uri="{FF2B5EF4-FFF2-40B4-BE49-F238E27FC236}">
                  <a16:creationId xmlns:a16="http://schemas.microsoft.com/office/drawing/2014/main" id="{4C979A13-1639-2C05-0B62-FC7BCA674F2E}"/>
                </a:ext>
              </a:extLst>
            </p:cNvPr>
            <p:cNvCxnSpPr/>
            <p:nvPr/>
          </p:nvCxnSpPr>
          <p:spPr>
            <a:xfrm>
              <a:off x="7683871" y="2803679"/>
              <a:ext cx="3183147" cy="0"/>
            </a:xfrm>
            <a:prstGeom prst="straightConnector1">
              <a:avLst/>
            </a:prstGeom>
            <a:ln w="53975">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B743FCF1-BFCE-8448-DC97-80E5077F3EDA}"/>
                </a:ext>
              </a:extLst>
            </p:cNvPr>
            <p:cNvSpPr txBox="1"/>
            <p:nvPr/>
          </p:nvSpPr>
          <p:spPr>
            <a:xfrm>
              <a:off x="8696174" y="2893403"/>
              <a:ext cx="600837" cy="246221"/>
            </a:xfrm>
            <a:prstGeom prst="rect">
              <a:avLst/>
            </a:prstGeom>
            <a:noFill/>
          </p:spPr>
          <p:txBody>
            <a:bodyPr wrap="square">
              <a:spAutoFit/>
            </a:bodyPr>
            <a:lstStyle/>
            <a:p>
              <a:r>
                <a:rPr lang="en-GB" sz="1000" dirty="0"/>
                <a:t>earliest</a:t>
              </a:r>
            </a:p>
          </p:txBody>
        </p:sp>
        <p:sp>
          <p:nvSpPr>
            <p:cNvPr id="16" name="TextBox 15">
              <a:extLst>
                <a:ext uri="{FF2B5EF4-FFF2-40B4-BE49-F238E27FC236}">
                  <a16:creationId xmlns:a16="http://schemas.microsoft.com/office/drawing/2014/main" id="{072C4CF7-62B4-C89E-FAA5-5BD509CF9E43}"/>
                </a:ext>
              </a:extLst>
            </p:cNvPr>
            <p:cNvSpPr txBox="1"/>
            <p:nvPr/>
          </p:nvSpPr>
          <p:spPr>
            <a:xfrm>
              <a:off x="9675273" y="2899395"/>
              <a:ext cx="600837" cy="246221"/>
            </a:xfrm>
            <a:prstGeom prst="rect">
              <a:avLst/>
            </a:prstGeom>
            <a:noFill/>
          </p:spPr>
          <p:txBody>
            <a:bodyPr wrap="square">
              <a:spAutoFit/>
            </a:bodyPr>
            <a:lstStyle/>
            <a:p>
              <a:r>
                <a:rPr lang="en-GB" sz="1000" dirty="0"/>
                <a:t>latest</a:t>
              </a:r>
            </a:p>
          </p:txBody>
        </p:sp>
        <p:sp>
          <p:nvSpPr>
            <p:cNvPr id="17" name="Speech Bubble: Oval 16">
              <a:extLst>
                <a:ext uri="{FF2B5EF4-FFF2-40B4-BE49-F238E27FC236}">
                  <a16:creationId xmlns:a16="http://schemas.microsoft.com/office/drawing/2014/main" id="{E78F6B20-AE4C-9DAC-52A4-2228DE12AE6A}"/>
                </a:ext>
              </a:extLst>
            </p:cNvPr>
            <p:cNvSpPr/>
            <p:nvPr/>
          </p:nvSpPr>
          <p:spPr>
            <a:xfrm>
              <a:off x="7164787" y="1540028"/>
              <a:ext cx="1439740" cy="646556"/>
            </a:xfrm>
            <a:prstGeom prst="wedgeEllipseCallout">
              <a:avLst>
                <a:gd name="adj1" fmla="val 74113"/>
                <a:gd name="adj2" fmla="val 111071"/>
              </a:avLst>
            </a:prstGeom>
            <a:solidFill>
              <a:srgbClr val="FFC000"/>
            </a:solidFill>
            <a:effectLst>
              <a:outerShdw blurRad="50800" dist="50800" dir="5400000" sx="91000" sy="91000" algn="ctr" rotWithShape="0">
                <a:srgbClr val="000000">
                  <a:alpha val="43137"/>
                </a:srgb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GB" sz="1200" b="1" dirty="0">
                  <a:solidFill>
                    <a:schemeClr val="bg1"/>
                  </a:solidFill>
                </a:rPr>
                <a:t>Delay notification</a:t>
              </a:r>
            </a:p>
          </p:txBody>
        </p:sp>
      </p:grpSp>
    </p:spTree>
    <p:extLst>
      <p:ext uri="{BB962C8B-B14F-4D97-AF65-F5344CB8AC3E}">
        <p14:creationId xmlns:p14="http://schemas.microsoft.com/office/powerpoint/2010/main" val="3972169752"/>
      </p:ext>
    </p:extLst>
  </p:cSld>
  <p:clrMapOvr>
    <a:masterClrMapping/>
  </p:clrMapOvr>
</p:sld>
</file>

<file path=ppt/theme/theme1.xml><?xml version="1.0" encoding="utf-8"?>
<a:theme xmlns:a="http://schemas.openxmlformats.org/drawingml/2006/main" name="TribuneVTI">
  <a:themeElements>
    <a:clrScheme name="amasis">
      <a:dk1>
        <a:sysClr val="windowText" lastClr="000000"/>
      </a:dk1>
      <a:lt1>
        <a:sysClr val="window" lastClr="FFFFFF"/>
      </a:lt1>
      <a:dk2>
        <a:srgbClr val="470401"/>
      </a:dk2>
      <a:lt2>
        <a:srgbClr val="EBE2E2"/>
      </a:lt2>
      <a:accent1>
        <a:srgbClr val="BD1209"/>
      </a:accent1>
      <a:accent2>
        <a:srgbClr val="F40600"/>
      </a:accent2>
      <a:accent3>
        <a:srgbClr val="F26216"/>
      </a:accent3>
      <a:accent4>
        <a:srgbClr val="F0800D"/>
      </a:accent4>
      <a:accent5>
        <a:srgbClr val="3EA8B6"/>
      </a:accent5>
      <a:accent6>
        <a:srgbClr val="005B6B"/>
      </a:accent6>
      <a:hlink>
        <a:srgbClr val="F40600"/>
      </a:hlink>
      <a:folHlink>
        <a:srgbClr val="1C7E8E"/>
      </a:folHlink>
    </a:clrScheme>
    <a:fontScheme name="Amasis-Univers">
      <a:majorFont>
        <a:latin typeface="Amasis MT Pro Medium"/>
        <a:ea typeface=""/>
        <a:cs typeface=""/>
      </a:majorFont>
      <a:minorFont>
        <a:latin typeface="Univers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ribuneVTI" id="{4D84C650-59FC-4F6B-ADA6-B11C508FF6CE}" vid="{0E07EAE6-ACBC-4250-8522-FC108A45043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Facet</Template>
  <TotalTime>916</TotalTime>
  <Words>1297</Words>
  <Application>Microsoft Office PowerPoint</Application>
  <PresentationFormat>Widescreen</PresentationFormat>
  <Paragraphs>182</Paragraphs>
  <Slides>16</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Amasis MT Pro Medium</vt:lpstr>
      <vt:lpstr>Aptos</vt:lpstr>
      <vt:lpstr>Arial</vt:lpstr>
      <vt:lpstr>Calibri</vt:lpstr>
      <vt:lpstr>Courier New</vt:lpstr>
      <vt:lpstr>Univers Light</vt:lpstr>
      <vt:lpstr>TribuneVTI</vt:lpstr>
      <vt:lpstr>Road Haulage Tracking &amp; Performance</vt:lpstr>
      <vt:lpstr>Introduction</vt:lpstr>
      <vt:lpstr>Content</vt:lpstr>
      <vt:lpstr>Data Summary &amp; KPIs</vt:lpstr>
      <vt:lpstr>Assumptions &amp; Limitations</vt:lpstr>
      <vt:lpstr>Assumptions &amp; Limitations</vt:lpstr>
      <vt:lpstr>Carrier Performance  (On-Time vs Delayed) </vt:lpstr>
      <vt:lpstr>Delay Notification Late Collection</vt:lpstr>
      <vt:lpstr>Delay Notification Late Delivery</vt:lpstr>
      <vt:lpstr>Delay Prediction Predictors</vt:lpstr>
      <vt:lpstr>Delay Prediction Feature Transformation</vt:lpstr>
      <vt:lpstr>Modelling Pipeline</vt:lpstr>
      <vt:lpstr>Model Evaluation &amp; Selection</vt:lpstr>
      <vt:lpstr>Model Prediction</vt:lpstr>
      <vt:lpstr>Next Steps </vt:lpstr>
      <vt:lpstr>Next Steps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Car Sales Prediction</dc:title>
  <dc:creator>A MH</dc:creator>
  <cp:lastModifiedBy>A MH</cp:lastModifiedBy>
  <cp:revision>13</cp:revision>
  <dcterms:created xsi:type="dcterms:W3CDTF">2023-12-20T15:11:20Z</dcterms:created>
  <dcterms:modified xsi:type="dcterms:W3CDTF">2024-05-25T13:21:28Z</dcterms:modified>
</cp:coreProperties>
</file>

<file path=docProps/thumbnail.jpeg>
</file>